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notesMasterIdLst>
    <p:notesMasterId r:id="rId18"/>
  </p:notesMasterIdLst>
  <p:sldIdLst>
    <p:sldId id="284" r:id="rId2"/>
    <p:sldId id="257" r:id="rId3"/>
    <p:sldId id="267" r:id="rId4"/>
    <p:sldId id="268" r:id="rId5"/>
    <p:sldId id="269" r:id="rId6"/>
    <p:sldId id="270" r:id="rId7"/>
    <p:sldId id="285" r:id="rId8"/>
    <p:sldId id="271" r:id="rId9"/>
    <p:sldId id="272" r:id="rId10"/>
    <p:sldId id="273" r:id="rId11"/>
    <p:sldId id="274" r:id="rId12"/>
    <p:sldId id="275" r:id="rId13"/>
    <p:sldId id="276" r:id="rId14"/>
    <p:sldId id="277" r:id="rId15"/>
    <p:sldId id="286" r:id="rId16"/>
    <p:sldId id="283" r:id="rId17"/>
  </p:sldIdLst>
  <p:sldSz cx="12192000" cy="6858000"/>
  <p:notesSz cx="6950075" cy="9236075"/>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994" autoAdjust="0"/>
    <p:restoredTop sz="94660"/>
  </p:normalViewPr>
  <p:slideViewPr>
    <p:cSldViewPr snapToGrid="0">
      <p:cViewPr varScale="1">
        <p:scale>
          <a:sx n="58" d="100"/>
          <a:sy n="58" d="100"/>
        </p:scale>
        <p:origin x="1002" y="6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11488" cy="46355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937000" y="0"/>
            <a:ext cx="3011488" cy="463550"/>
          </a:xfrm>
          <a:prstGeom prst="rect">
            <a:avLst/>
          </a:prstGeom>
        </p:spPr>
        <p:txBody>
          <a:bodyPr vert="horz" lIns="91440" tIns="45720" rIns="91440" bIns="45720" rtlCol="0"/>
          <a:lstStyle>
            <a:lvl1pPr algn="r">
              <a:defRPr sz="1200"/>
            </a:lvl1pPr>
          </a:lstStyle>
          <a:p>
            <a:fld id="{1DBC7989-688A-4B5F-A1A4-70D99D06463D}" type="datetimeFigureOut">
              <a:rPr lang="en-US" smtClean="0"/>
              <a:t>10/29/2025</a:t>
            </a:fld>
            <a:endParaRPr lang="en-US"/>
          </a:p>
        </p:txBody>
      </p:sp>
      <p:sp>
        <p:nvSpPr>
          <p:cNvPr id="4" name="Slide Image Placeholder 3"/>
          <p:cNvSpPr>
            <a:spLocks noGrp="1" noRot="1" noChangeAspect="1"/>
          </p:cNvSpPr>
          <p:nvPr>
            <p:ph type="sldImg" idx="2"/>
          </p:nvPr>
        </p:nvSpPr>
        <p:spPr>
          <a:xfrm>
            <a:off x="703263" y="1154113"/>
            <a:ext cx="5543550" cy="311785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95325" y="4445000"/>
            <a:ext cx="5559425" cy="3636963"/>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772525"/>
            <a:ext cx="3011488" cy="46355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937000" y="8772525"/>
            <a:ext cx="3011488" cy="463550"/>
          </a:xfrm>
          <a:prstGeom prst="rect">
            <a:avLst/>
          </a:prstGeom>
        </p:spPr>
        <p:txBody>
          <a:bodyPr vert="horz" lIns="91440" tIns="45720" rIns="91440" bIns="45720" rtlCol="0" anchor="b"/>
          <a:lstStyle>
            <a:lvl1pPr algn="r">
              <a:defRPr sz="1200"/>
            </a:lvl1pPr>
          </a:lstStyle>
          <a:p>
            <a:fld id="{810F25D4-626E-47CE-96E7-45E1F6C634C0}" type="slidenum">
              <a:rPr lang="en-US" smtClean="0"/>
              <a:t>‹#›</a:t>
            </a:fld>
            <a:endParaRPr lang="en-US"/>
          </a:p>
        </p:txBody>
      </p:sp>
    </p:spTree>
    <p:extLst>
      <p:ext uri="{BB962C8B-B14F-4D97-AF65-F5344CB8AC3E}">
        <p14:creationId xmlns:p14="http://schemas.microsoft.com/office/powerpoint/2010/main" val="23363938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742950" marR="0" lvl="1" indent="-285750">
              <a:lnSpc>
                <a:spcPct val="110000"/>
              </a:lnSpc>
              <a:spcBef>
                <a:spcPts val="0"/>
              </a:spcBef>
              <a:spcAft>
                <a:spcPts val="0"/>
              </a:spcAft>
              <a:buFont typeface="Courier New" panose="02070309020205020404" pitchFamily="49" charset="0"/>
              <a:buChar char="o"/>
            </a:pPr>
            <a:r>
              <a:rPr lang="en-US" sz="1700" dirty="0">
                <a:effectLst/>
                <a:latin typeface="Calibri" panose="020F0502020204030204" pitchFamily="34" charset="0"/>
                <a:ea typeface="Calibri" panose="020F0502020204030204" pitchFamily="34" charset="0"/>
                <a:cs typeface="Times New Roman" panose="02020603050405020304" pitchFamily="18" charset="0"/>
              </a:rPr>
              <a:t>Occupancy &lt; 1 year OR lease term </a:t>
            </a:r>
            <a:r>
              <a:rPr lang="en-US" sz="1700" dirty="0">
                <a:effectLst/>
                <a:latin typeface="Calibri" panose="020F0502020204030204" pitchFamily="34" charset="0"/>
                <a:ea typeface="Calibri" panose="020F0502020204030204" pitchFamily="34" charset="0"/>
                <a:cs typeface="Calibri" panose="020F0502020204030204" pitchFamily="34" charset="0"/>
              </a:rPr>
              <a:t>≤</a:t>
            </a:r>
            <a:r>
              <a:rPr lang="en-US" sz="1700" dirty="0">
                <a:effectLst/>
                <a:latin typeface="Calibri" panose="020F0502020204030204" pitchFamily="34" charset="0"/>
                <a:ea typeface="Calibri" panose="020F0502020204030204" pitchFamily="34" charset="0"/>
                <a:cs typeface="Times New Roman" panose="02020603050405020304" pitchFamily="18" charset="0"/>
              </a:rPr>
              <a:t> 1 year </a:t>
            </a:r>
            <a:r>
              <a:rPr lang="en-US" sz="1700" dirty="0">
                <a:effectLst/>
                <a:latin typeface="Calibri" panose="020F0502020204030204" pitchFamily="34" charset="0"/>
                <a:ea typeface="Calibri" panose="020F0502020204030204" pitchFamily="34" charset="0"/>
                <a:cs typeface="Times New Roman" panose="02020603050405020304" pitchFamily="18" charset="0"/>
                <a:sym typeface="Wingdings" panose="05000000000000000000" pitchFamily="2" charset="2"/>
              </a:rPr>
              <a:t></a:t>
            </a:r>
            <a:r>
              <a:rPr lang="en-US" sz="1700" dirty="0">
                <a:effectLst/>
                <a:latin typeface="Calibri" panose="020F0502020204030204" pitchFamily="34" charset="0"/>
                <a:ea typeface="Calibri" panose="020F0502020204030204" pitchFamily="34" charset="0"/>
                <a:cs typeface="Times New Roman" panose="02020603050405020304" pitchFamily="18" charset="0"/>
              </a:rPr>
              <a:t> 30 days’ notice </a:t>
            </a:r>
          </a:p>
          <a:p>
            <a:pPr marL="742950" marR="0" lvl="1" indent="-285750">
              <a:lnSpc>
                <a:spcPct val="110000"/>
              </a:lnSpc>
              <a:spcBef>
                <a:spcPts val="0"/>
              </a:spcBef>
              <a:spcAft>
                <a:spcPts val="0"/>
              </a:spcAft>
              <a:buFont typeface="Courier New" panose="02070309020205020404" pitchFamily="49" charset="0"/>
              <a:buChar char="o"/>
            </a:pPr>
            <a:r>
              <a:rPr lang="en-US" sz="1700" dirty="0">
                <a:effectLst/>
                <a:latin typeface="Calibri" panose="020F0502020204030204" pitchFamily="34" charset="0"/>
                <a:ea typeface="Calibri" panose="020F0502020204030204" pitchFamily="34" charset="0"/>
                <a:cs typeface="Times New Roman" panose="02020603050405020304" pitchFamily="18" charset="0"/>
              </a:rPr>
              <a:t>Occupancy &gt; 1 year but </a:t>
            </a:r>
            <a:r>
              <a:rPr lang="en-US" sz="1700" dirty="0">
                <a:effectLst/>
                <a:latin typeface="Calibri" panose="020F0502020204030204" pitchFamily="34" charset="0"/>
                <a:ea typeface="Calibri" panose="020F0502020204030204" pitchFamily="34" charset="0"/>
                <a:cs typeface="Calibri" panose="020F0502020204030204" pitchFamily="34" charset="0"/>
              </a:rPr>
              <a:t>≤</a:t>
            </a:r>
            <a:r>
              <a:rPr lang="en-US" sz="1700" dirty="0">
                <a:effectLst/>
                <a:latin typeface="Calibri" panose="020F0502020204030204" pitchFamily="34" charset="0"/>
                <a:ea typeface="Calibri" panose="020F0502020204030204" pitchFamily="34" charset="0"/>
                <a:cs typeface="Times New Roman" panose="02020603050405020304" pitchFamily="18" charset="0"/>
              </a:rPr>
              <a:t> 2 years OR lease term </a:t>
            </a:r>
            <a:r>
              <a:rPr lang="en-US" sz="1700" dirty="0">
                <a:effectLst/>
                <a:latin typeface="Calibri" panose="020F0502020204030204" pitchFamily="34" charset="0"/>
                <a:ea typeface="Calibri" panose="020F0502020204030204" pitchFamily="34" charset="0"/>
                <a:cs typeface="Calibri" panose="020F0502020204030204" pitchFamily="34" charset="0"/>
              </a:rPr>
              <a:t>≥</a:t>
            </a:r>
            <a:r>
              <a:rPr lang="en-US" sz="1700" dirty="0">
                <a:effectLst/>
                <a:latin typeface="Calibri" panose="020F0502020204030204" pitchFamily="34" charset="0"/>
                <a:ea typeface="Calibri" panose="020F0502020204030204" pitchFamily="34" charset="0"/>
                <a:cs typeface="Times New Roman" panose="02020603050405020304" pitchFamily="18" charset="0"/>
              </a:rPr>
              <a:t> 1 year but &lt; 2 years  </a:t>
            </a:r>
            <a:r>
              <a:rPr lang="en-US" sz="1700" dirty="0">
                <a:effectLst/>
                <a:latin typeface="Calibri" panose="020F0502020204030204" pitchFamily="34" charset="0"/>
                <a:ea typeface="Calibri" panose="020F0502020204030204" pitchFamily="34" charset="0"/>
                <a:cs typeface="Times New Roman" panose="02020603050405020304" pitchFamily="18" charset="0"/>
                <a:sym typeface="Wingdings" panose="05000000000000000000" pitchFamily="2" charset="2"/>
              </a:rPr>
              <a:t></a:t>
            </a:r>
            <a:r>
              <a:rPr lang="en-US" sz="1700" dirty="0">
                <a:effectLst/>
                <a:latin typeface="Calibri" panose="020F0502020204030204" pitchFamily="34" charset="0"/>
                <a:ea typeface="Calibri" panose="020F0502020204030204" pitchFamily="34" charset="0"/>
                <a:cs typeface="Times New Roman" panose="02020603050405020304" pitchFamily="18" charset="0"/>
              </a:rPr>
              <a:t> 60 days’ notice </a:t>
            </a:r>
          </a:p>
          <a:p>
            <a:pPr marL="742950" marR="0" lvl="1" indent="-285750">
              <a:lnSpc>
                <a:spcPct val="110000"/>
              </a:lnSpc>
              <a:spcBef>
                <a:spcPts val="0"/>
              </a:spcBef>
              <a:spcAft>
                <a:spcPts val="800"/>
              </a:spcAft>
              <a:buFont typeface="Courier New" panose="02070309020205020404" pitchFamily="49" charset="0"/>
              <a:buChar char="o"/>
            </a:pPr>
            <a:r>
              <a:rPr lang="en-US" sz="1700" dirty="0">
                <a:effectLst/>
                <a:latin typeface="Calibri" panose="020F0502020204030204" pitchFamily="34" charset="0"/>
                <a:ea typeface="Calibri" panose="020F0502020204030204" pitchFamily="34" charset="0"/>
                <a:cs typeface="Times New Roman" panose="02020603050405020304" pitchFamily="18" charset="0"/>
              </a:rPr>
              <a:t>Occupancy &gt; 2 years OR lease term </a:t>
            </a:r>
            <a:r>
              <a:rPr lang="en-US" sz="1700" dirty="0">
                <a:effectLst/>
                <a:latin typeface="Calibri" panose="020F0502020204030204" pitchFamily="34" charset="0"/>
                <a:ea typeface="Calibri" panose="020F0502020204030204" pitchFamily="34" charset="0"/>
                <a:cs typeface="Calibri" panose="020F0502020204030204" pitchFamily="34" charset="0"/>
              </a:rPr>
              <a:t>≥</a:t>
            </a:r>
            <a:r>
              <a:rPr lang="en-US" sz="1700" dirty="0">
                <a:effectLst/>
                <a:latin typeface="Calibri" panose="020F0502020204030204" pitchFamily="34" charset="0"/>
                <a:ea typeface="Calibri" panose="020F0502020204030204" pitchFamily="34" charset="0"/>
                <a:cs typeface="Times New Roman" panose="02020603050405020304" pitchFamily="18" charset="0"/>
              </a:rPr>
              <a:t> 2 years  </a:t>
            </a:r>
            <a:r>
              <a:rPr lang="en-US" sz="1700" dirty="0">
                <a:effectLst/>
                <a:latin typeface="Calibri" panose="020F0502020204030204" pitchFamily="34" charset="0"/>
                <a:ea typeface="Calibri" panose="020F0502020204030204" pitchFamily="34" charset="0"/>
                <a:cs typeface="Times New Roman" panose="02020603050405020304" pitchFamily="18" charset="0"/>
                <a:sym typeface="Wingdings" panose="05000000000000000000" pitchFamily="2" charset="2"/>
              </a:rPr>
              <a:t></a:t>
            </a:r>
            <a:r>
              <a:rPr lang="en-US" sz="1700" dirty="0">
                <a:effectLst/>
                <a:latin typeface="Calibri" panose="020F0502020204030204" pitchFamily="34" charset="0"/>
                <a:ea typeface="Calibri" panose="020F0502020204030204" pitchFamily="34" charset="0"/>
                <a:cs typeface="Times New Roman" panose="02020603050405020304" pitchFamily="18" charset="0"/>
              </a:rPr>
              <a:t> 90 days’ notice </a:t>
            </a:r>
          </a:p>
          <a:p>
            <a:endParaRPr lang="en-US" dirty="0"/>
          </a:p>
        </p:txBody>
      </p:sp>
      <p:sp>
        <p:nvSpPr>
          <p:cNvPr id="4" name="Slide Number Placeholder 3"/>
          <p:cNvSpPr>
            <a:spLocks noGrp="1"/>
          </p:cNvSpPr>
          <p:nvPr>
            <p:ph type="sldNum" sz="quarter" idx="5"/>
          </p:nvPr>
        </p:nvSpPr>
        <p:spPr/>
        <p:txBody>
          <a:bodyPr/>
          <a:lstStyle/>
          <a:p>
            <a:fld id="{810F25D4-626E-47CE-96E7-45E1F6C634C0}" type="slidenum">
              <a:rPr lang="en-US" smtClean="0"/>
              <a:t>9</a:t>
            </a:fld>
            <a:endParaRPr lang="en-US"/>
          </a:p>
        </p:txBody>
      </p:sp>
    </p:spTree>
    <p:extLst>
      <p:ext uri="{BB962C8B-B14F-4D97-AF65-F5344CB8AC3E}">
        <p14:creationId xmlns:p14="http://schemas.microsoft.com/office/powerpoint/2010/main" val="181185646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10F25D4-626E-47CE-96E7-45E1F6C634C0}" type="slidenum">
              <a:rPr lang="en-US" smtClean="0"/>
              <a:t>15</a:t>
            </a:fld>
            <a:endParaRPr lang="en-US"/>
          </a:p>
        </p:txBody>
      </p:sp>
    </p:spTree>
    <p:extLst>
      <p:ext uri="{BB962C8B-B14F-4D97-AF65-F5344CB8AC3E}">
        <p14:creationId xmlns:p14="http://schemas.microsoft.com/office/powerpoint/2010/main" val="178881872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417779" y="802298"/>
            <a:ext cx="8637073" cy="2541431"/>
          </a:xfrm>
        </p:spPr>
        <p:txBody>
          <a:bodyPr bIns="0" anchor="b">
            <a:normAutofit/>
          </a:bodyPr>
          <a:lstStyle>
            <a:lvl1pPr algn="l">
              <a:defRPr sz="6600"/>
            </a:lvl1pPr>
          </a:lstStyle>
          <a:p>
            <a:r>
              <a:rPr lang="en-US"/>
              <a:t>Click to edit Master title style</a:t>
            </a:r>
            <a:endParaRPr lang="en-US" dirty="0"/>
          </a:p>
        </p:txBody>
      </p:sp>
      <p:sp>
        <p:nvSpPr>
          <p:cNvPr id="3" name="Subtitle 2"/>
          <p:cNvSpPr>
            <a:spLocks noGrp="1"/>
          </p:cNvSpPr>
          <p:nvPr>
            <p:ph type="subTitle" idx="1"/>
          </p:nvPr>
        </p:nvSpPr>
        <p:spPr>
          <a:xfrm>
            <a:off x="2417780" y="3531204"/>
            <a:ext cx="8637072" cy="977621"/>
          </a:xfrm>
        </p:spPr>
        <p:txBody>
          <a:bodyPr tIns="91440" bIns="91440">
            <a:normAutofit/>
          </a:bodyPr>
          <a:lstStyle>
            <a:lvl1pPr marL="0" indent="0" algn="l">
              <a:buNone/>
              <a:defRPr sz="1800" b="0" cap="all" baseline="0">
                <a:solidFill>
                  <a:schemeClr val="tx1"/>
                </a:solidFill>
              </a:defRPr>
            </a:lvl1pPr>
            <a:lvl2pPr marL="457200" indent="0" algn="ctr">
              <a:buNone/>
              <a:defRPr sz="18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10/29/2025</a:t>
            </a:fld>
            <a:endParaRPr lang="en-US" dirty="0"/>
          </a:p>
        </p:txBody>
      </p:sp>
      <p:sp>
        <p:nvSpPr>
          <p:cNvPr id="5" name="Footer Placeholder 4"/>
          <p:cNvSpPr>
            <a:spLocks noGrp="1"/>
          </p:cNvSpPr>
          <p:nvPr>
            <p:ph type="ftr" sz="quarter" idx="11"/>
          </p:nvPr>
        </p:nvSpPr>
        <p:spPr>
          <a:xfrm>
            <a:off x="2416500" y="329307"/>
            <a:ext cx="4973915" cy="309201"/>
          </a:xfrm>
        </p:spPr>
        <p:txBody>
          <a:bodyPr/>
          <a:lstStyle/>
          <a:p>
            <a:endParaRPr lang="en-US" dirty="0"/>
          </a:p>
        </p:txBody>
      </p:sp>
      <p:sp>
        <p:nvSpPr>
          <p:cNvPr id="6" name="Slide Number Placeholder 5"/>
          <p:cNvSpPr>
            <a:spLocks noGrp="1"/>
          </p:cNvSpPr>
          <p:nvPr>
            <p:ph type="sldNum" sz="quarter" idx="12"/>
          </p:nvPr>
        </p:nvSpPr>
        <p:spPr>
          <a:xfrm>
            <a:off x="1437664" y="798973"/>
            <a:ext cx="811019" cy="503578"/>
          </a:xfrm>
        </p:spPr>
        <p:txBody>
          <a:bodyPr/>
          <a:lstStyle/>
          <a:p>
            <a:fld id="{6D22F896-40B5-4ADD-8801-0D06FADFA095}" type="slidenum">
              <a:rPr lang="en-US" dirty="0"/>
              <a:t>‹#›</a:t>
            </a:fld>
            <a:endParaRPr lang="en-US" dirty="0"/>
          </a:p>
        </p:txBody>
      </p:sp>
      <p:cxnSp>
        <p:nvCxnSpPr>
          <p:cNvPr id="15" name="Straight Connector 14"/>
          <p:cNvCxnSpPr/>
          <p:nvPr/>
        </p:nvCxnSpPr>
        <p:spPr>
          <a:xfrm>
            <a:off x="2417780" y="3528542"/>
            <a:ext cx="8637072" cy="0"/>
          </a:xfrm>
          <a:prstGeom prst="line">
            <a:avLst/>
          </a:prstGeom>
          <a:ln w="31750"/>
        </p:spPr>
        <p:style>
          <a:lnRef idx="3">
            <a:schemeClr val="accent1"/>
          </a:lnRef>
          <a:fillRef idx="0">
            <a:schemeClr val="accent1"/>
          </a:fillRef>
          <a:effectRef idx="2">
            <a:schemeClr val="accent1"/>
          </a:effectRef>
          <a:fontRef idx="minor">
            <a:schemeClr val="tx1"/>
          </a:fontRef>
        </p:style>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10/29/2025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cxnSp>
        <p:nvCxnSpPr>
          <p:cNvPr id="26" name="Straight Connector 25"/>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439111" y="798973"/>
            <a:ext cx="1615742" cy="4659889"/>
          </a:xfrm>
        </p:spPr>
        <p:txBody>
          <a:bodyPr vert="eaVert"/>
          <a:lstStyle>
            <a:lvl1pPr algn="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1444672" y="798973"/>
            <a:ext cx="7828830" cy="465988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10/29/2025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cxnSp>
        <p:nvCxnSpPr>
          <p:cNvPr id="15" name="Straight Connector 14"/>
          <p:cNvCxnSpPr/>
          <p:nvPr/>
        </p:nvCxnSpPr>
        <p:spPr>
          <a:xfrm>
            <a:off x="9439111" y="798973"/>
            <a:ext cx="0" cy="4659889"/>
          </a:xfrm>
          <a:prstGeom prst="line">
            <a:avLst/>
          </a:prstGeom>
          <a:ln w="31750"/>
        </p:spPr>
        <p:style>
          <a:lnRef idx="3">
            <a:schemeClr val="accent1"/>
          </a:lnRef>
          <a:fillRef idx="0">
            <a:schemeClr val="accent1"/>
          </a:fillRef>
          <a:effectRef idx="2">
            <a:schemeClr val="accent1"/>
          </a:effectRef>
          <a:fontRef idx="minor">
            <a:schemeClr val="tx1"/>
          </a:fontRef>
        </p:style>
      </p:cxn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10/29/2025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cxnSp>
        <p:nvCxnSpPr>
          <p:cNvPr id="33" name="Straight Connector 32"/>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454239" y="1756130"/>
            <a:ext cx="8643154" cy="1887950"/>
          </a:xfrm>
        </p:spPr>
        <p:txBody>
          <a:bodyPr anchor="b">
            <a:normAutofit/>
          </a:bodyPr>
          <a:lstStyle>
            <a:lvl1pPr algn="l">
              <a:defRPr sz="3600"/>
            </a:lvl1pPr>
          </a:lstStyle>
          <a:p>
            <a:r>
              <a:rPr lang="en-US"/>
              <a:t>Click to edit Master title style</a:t>
            </a:r>
            <a:endParaRPr lang="en-US" dirty="0"/>
          </a:p>
        </p:txBody>
      </p:sp>
      <p:sp>
        <p:nvSpPr>
          <p:cNvPr id="3" name="Text Placeholder 2"/>
          <p:cNvSpPr>
            <a:spLocks noGrp="1"/>
          </p:cNvSpPr>
          <p:nvPr>
            <p:ph type="body" idx="1"/>
          </p:nvPr>
        </p:nvSpPr>
        <p:spPr>
          <a:xfrm>
            <a:off x="1454239" y="3806195"/>
            <a:ext cx="8630446" cy="1012929"/>
          </a:xfrm>
        </p:spPr>
        <p:txBody>
          <a:bodyPr tIns="91440">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8A87A34-81AB-432B-8DAE-1953F412C126}" type="datetimeFigureOut">
              <a:rPr lang="en-US" dirty="0"/>
              <a:t>10/29/2025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cxnSp>
        <p:nvCxnSpPr>
          <p:cNvPr id="15" name="Straight Connector 14"/>
          <p:cNvCxnSpPr/>
          <p:nvPr/>
        </p:nvCxnSpPr>
        <p:spPr>
          <a:xfrm>
            <a:off x="1454239" y="3804985"/>
            <a:ext cx="8630446" cy="0"/>
          </a:xfrm>
          <a:prstGeom prst="line">
            <a:avLst/>
          </a:prstGeom>
          <a:ln w="31750"/>
        </p:spPr>
        <p:style>
          <a:lnRef idx="3">
            <a:schemeClr val="accent1"/>
          </a:lnRef>
          <a:fillRef idx="0">
            <a:schemeClr val="accent1"/>
          </a:fillRef>
          <a:effectRef idx="2">
            <a:schemeClr val="accent1"/>
          </a:effectRef>
          <a:fontRef idx="minor">
            <a:schemeClr val="tx1"/>
          </a:fontRef>
        </p:style>
      </p:cxn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449217" y="804889"/>
            <a:ext cx="9605635" cy="1059305"/>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447331" y="2010878"/>
            <a:ext cx="4645152" cy="344859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413771" y="2017343"/>
            <a:ext cx="4645152" cy="344152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48A87A34-81AB-432B-8DAE-1953F412C126}" type="datetimeFigureOut">
              <a:rPr lang="en-US" dirty="0"/>
              <a:t>10/29/2025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cxnSp>
        <p:nvCxnSpPr>
          <p:cNvPr id="35" name="Straight Connector 34"/>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447191" y="804163"/>
            <a:ext cx="9607661" cy="1056319"/>
          </a:xfrm>
        </p:spPr>
        <p:txBody>
          <a:bodyPr/>
          <a:lstStyle/>
          <a:p>
            <a:r>
              <a:rPr lang="en-US"/>
              <a:t>Click to edit Master title style</a:t>
            </a:r>
            <a:endParaRPr lang="en-US" dirty="0"/>
          </a:p>
        </p:txBody>
      </p:sp>
      <p:sp>
        <p:nvSpPr>
          <p:cNvPr id="3" name="Text Placeholder 2"/>
          <p:cNvSpPr>
            <a:spLocks noGrp="1"/>
          </p:cNvSpPr>
          <p:nvPr>
            <p:ph type="body" idx="1"/>
          </p:nvPr>
        </p:nvSpPr>
        <p:spPr>
          <a:xfrm>
            <a:off x="1447191" y="2019549"/>
            <a:ext cx="4645152" cy="801943"/>
          </a:xfrm>
        </p:spPr>
        <p:txBody>
          <a:bodyPr anchor="b">
            <a:normAutofit/>
          </a:bodyPr>
          <a:lstStyle>
            <a:lvl1pPr marL="0" indent="0">
              <a:lnSpc>
                <a:spcPct val="100000"/>
              </a:lnSpc>
              <a:buNone/>
              <a:defRPr sz="2200" b="0" cap="all"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447191" y="2824269"/>
            <a:ext cx="4645152" cy="264445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412362" y="2023003"/>
            <a:ext cx="4645152" cy="802237"/>
          </a:xfrm>
        </p:spPr>
        <p:txBody>
          <a:bodyPr anchor="b">
            <a:normAutofit/>
          </a:bodyPr>
          <a:lstStyle>
            <a:lvl1pPr marL="0" indent="0">
              <a:lnSpc>
                <a:spcPct val="100000"/>
              </a:lnSpc>
              <a:buNone/>
              <a:defRPr sz="2200" b="0" cap="all"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412362" y="2821491"/>
            <a:ext cx="4645152" cy="263737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48A87A34-81AB-432B-8DAE-1953F412C126}" type="datetimeFigureOut">
              <a:rPr lang="en-US" dirty="0"/>
              <a:t>10/29/2025</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dirty="0"/>
              <a:t>‹#›</a:t>
            </a:fld>
            <a:endParaRPr lang="en-US" dirty="0"/>
          </a:p>
        </p:txBody>
      </p:sp>
      <p:cxnSp>
        <p:nvCxnSpPr>
          <p:cNvPr id="29" name="Straight Connector 28"/>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48A87A34-81AB-432B-8DAE-1953F412C126}" type="datetimeFigureOut">
              <a:rPr lang="en-US" dirty="0"/>
              <a:t>10/29/2025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cxnSp>
        <p:nvCxnSpPr>
          <p:cNvPr id="25" name="Straight Connector 24"/>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8A87A34-81AB-432B-8DAE-1953F412C126}" type="datetimeFigureOut">
              <a:rPr lang="en-US" dirty="0"/>
              <a:t>10/29/2025</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4671" y="798973"/>
            <a:ext cx="3273099" cy="2247117"/>
          </a:xfrm>
        </p:spPr>
        <p:txBody>
          <a:bodyPr anchor="b">
            <a:normAutofit/>
          </a:bodyPr>
          <a:lstStyle>
            <a:lvl1pPr algn="l">
              <a:defRPr sz="2400"/>
            </a:lvl1pPr>
          </a:lstStyle>
          <a:p>
            <a:r>
              <a:rPr lang="en-US"/>
              <a:t>Click to edit Master title style</a:t>
            </a:r>
            <a:endParaRPr lang="en-US" dirty="0"/>
          </a:p>
        </p:txBody>
      </p:sp>
      <p:sp>
        <p:nvSpPr>
          <p:cNvPr id="3" name="Content Placeholder 2"/>
          <p:cNvSpPr>
            <a:spLocks noGrp="1"/>
          </p:cNvSpPr>
          <p:nvPr>
            <p:ph idx="1"/>
          </p:nvPr>
        </p:nvSpPr>
        <p:spPr>
          <a:xfrm>
            <a:off x="5043714" y="798974"/>
            <a:ext cx="6012470" cy="4658826"/>
          </a:xfrm>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444671" y="3205491"/>
            <a:ext cx="3275013" cy="2248181"/>
          </a:xfrm>
        </p:spPr>
        <p:txBody>
          <a:bodyPr/>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10/29/2025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cxnSp>
        <p:nvCxnSpPr>
          <p:cNvPr id="17" name="Straight Connector 16"/>
          <p:cNvCxnSpPr/>
          <p:nvPr/>
        </p:nvCxnSpPr>
        <p:spPr>
          <a:xfrm>
            <a:off x="1448280" y="3205491"/>
            <a:ext cx="3269490" cy="0"/>
          </a:xfrm>
          <a:prstGeom prst="line">
            <a:avLst/>
          </a:prstGeom>
          <a:ln w="31750"/>
        </p:spPr>
        <p:style>
          <a:lnRef idx="3">
            <a:schemeClr val="accent1"/>
          </a:lnRef>
          <a:fillRef idx="0">
            <a:schemeClr val="accent1"/>
          </a:fillRef>
          <a:effectRef idx="2">
            <a:schemeClr val="accent1"/>
          </a:effectRef>
          <a:fontRef idx="minor">
            <a:schemeClr val="tx1"/>
          </a:fontRef>
        </p:style>
      </p:cxn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grpSp>
        <p:nvGrpSpPr>
          <p:cNvPr id="8" name="Group 7"/>
          <p:cNvGrpSpPr/>
          <p:nvPr/>
        </p:nvGrpSpPr>
        <p:grpSpPr>
          <a:xfrm>
            <a:off x="7477387" y="482170"/>
            <a:ext cx="4074533" cy="5149101"/>
            <a:chOff x="7477387" y="482170"/>
            <a:chExt cx="4074533" cy="5149101"/>
          </a:xfrm>
        </p:grpSpPr>
        <p:sp>
          <p:nvSpPr>
            <p:cNvPr id="18" name="Rectangle 17"/>
            <p:cNvSpPr/>
            <p:nvPr/>
          </p:nvSpPr>
          <p:spPr bwMode="black">
            <a:xfrm>
              <a:off x="7477387" y="482170"/>
              <a:ext cx="4074533" cy="5149101"/>
            </a:xfrm>
            <a:prstGeom prst="rect">
              <a:avLst/>
            </a:prstGeom>
            <a:gradFill>
              <a:gsLst>
                <a:gs pos="0">
                  <a:srgbClr val="000001"/>
                </a:gs>
                <a:gs pos="100000">
                  <a:srgbClr val="191919"/>
                </a:gs>
              </a:gsLst>
            </a:gradFill>
            <a:ln w="76200" cmpd="sng">
              <a:noFill/>
              <a:miter lim="800000"/>
            </a:ln>
            <a:effectLst>
              <a:outerShdw blurRad="127000" dist="228600" dir="4740000" sx="98000" sy="98000" algn="tl" rotWithShape="0">
                <a:srgbClr val="000000">
                  <a:alpha val="34000"/>
                </a:srgbClr>
              </a:outerShdw>
            </a:effectLst>
            <a:scene3d>
              <a:camera prst="orthographicFront"/>
              <a:lightRig rig="threePt" dir="t"/>
            </a:scene3d>
            <a:sp3d>
              <a:bevelT w="152400" h="50800" prst="softRound"/>
            </a:sp3d>
          </p:spPr>
          <p:style>
            <a:lnRef idx="1">
              <a:schemeClr val="accent1"/>
            </a:lnRef>
            <a:fillRef idx="3">
              <a:schemeClr val="accent1"/>
            </a:fillRef>
            <a:effectRef idx="2">
              <a:schemeClr val="accent1"/>
            </a:effectRef>
            <a:fontRef idx="minor">
              <a:schemeClr val="lt1"/>
            </a:fontRef>
          </p:style>
        </p:sp>
        <p:sp>
          <p:nvSpPr>
            <p:cNvPr id="19" name="Rectangle 18"/>
            <p:cNvSpPr/>
            <p:nvPr/>
          </p:nvSpPr>
          <p:spPr bwMode="blackWhite">
            <a:xfrm>
              <a:off x="7790446" y="812506"/>
              <a:ext cx="3450289" cy="4466452"/>
            </a:xfrm>
            <a:prstGeom prst="rect">
              <a:avLst/>
            </a:prstGeom>
            <a:gradFill>
              <a:gsLst>
                <a:gs pos="0">
                  <a:srgbClr val="DADADA"/>
                </a:gs>
                <a:gs pos="100000">
                  <a:srgbClr val="FFFFFE"/>
                </a:gs>
              </a:gsLst>
              <a:lin ang="16200000" scaled="0"/>
            </a:gradFill>
            <a:ln w="50800" cmpd="sng">
              <a:solidFill>
                <a:srgbClr val="191919"/>
              </a:solidFill>
              <a:miter lim="800000"/>
            </a:ln>
            <a:effectLst>
              <a:innerShdw blurRad="63500" dist="88900" dir="14100000">
                <a:srgbClr val="000000">
                  <a:alpha val="30000"/>
                </a:srgbClr>
              </a:innerShdw>
            </a:effectLst>
            <a:scene3d>
              <a:camera prst="orthographicFront"/>
              <a:lightRig rig="threePt" dir="t"/>
            </a:scene3d>
            <a:sp3d>
              <a:bevelT prst="relaxedInset"/>
            </a:sp3d>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title"/>
          </p:nvPr>
        </p:nvSpPr>
        <p:spPr>
          <a:xfrm>
            <a:off x="1451206" y="1129513"/>
            <a:ext cx="5532328" cy="1830584"/>
          </a:xfrm>
        </p:spPr>
        <p:txBody>
          <a:bodyPr anchor="b">
            <a:normAutofit/>
          </a:bodyPr>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8124389" y="1122542"/>
            <a:ext cx="2791171" cy="3866327"/>
          </a:xfrm>
          <a:solidFill>
            <a:schemeClr val="bg1">
              <a:lumMod val="85000"/>
            </a:schemeClr>
          </a:solidFill>
          <a:ln w="9525" cap="sq">
            <a:noFill/>
            <a:miter lim="800000"/>
          </a:ln>
          <a:effectLst/>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450329" y="3145992"/>
            <a:ext cx="5524404" cy="2003742"/>
          </a:xfrm>
        </p:spPr>
        <p:txBody>
          <a:bodyPr>
            <a:normAutofit/>
          </a:bodyPr>
          <a:lstStyle>
            <a:lvl1pPr marL="0" indent="0" algn="l">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1447382" y="5469856"/>
            <a:ext cx="5527351" cy="320123"/>
          </a:xfrm>
        </p:spPr>
        <p:txBody>
          <a:bodyPr/>
          <a:lstStyle>
            <a:lvl1pPr algn="l">
              <a:defRPr/>
            </a:lvl1pPr>
          </a:lstStyle>
          <a:p>
            <a:fld id="{48A87A34-81AB-432B-8DAE-1953F412C126}" type="datetimeFigureOut">
              <a:rPr lang="en-US" dirty="0"/>
              <a:pPr/>
              <a:t>10/29/2025</a:t>
            </a:fld>
            <a:endParaRPr lang="en-US" dirty="0"/>
          </a:p>
        </p:txBody>
      </p:sp>
      <p:sp>
        <p:nvSpPr>
          <p:cNvPr id="6" name="Footer Placeholder 5"/>
          <p:cNvSpPr>
            <a:spLocks noGrp="1"/>
          </p:cNvSpPr>
          <p:nvPr>
            <p:ph type="ftr" sz="quarter" idx="11"/>
          </p:nvPr>
        </p:nvSpPr>
        <p:spPr>
          <a:xfrm>
            <a:off x="1447382" y="318640"/>
            <a:ext cx="5541004" cy="320931"/>
          </a:xfrm>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cxnSp>
        <p:nvCxnSpPr>
          <p:cNvPr id="31" name="Straight Connector 30"/>
          <p:cNvCxnSpPr/>
          <p:nvPr/>
        </p:nvCxnSpPr>
        <p:spPr>
          <a:xfrm>
            <a:off x="1447382" y="3143605"/>
            <a:ext cx="5527351" cy="0"/>
          </a:xfrm>
          <a:prstGeom prst="line">
            <a:avLst/>
          </a:prstGeom>
          <a:ln w="31750"/>
        </p:spPr>
        <p:style>
          <a:lnRef idx="3">
            <a:schemeClr val="accent1"/>
          </a:lnRef>
          <a:fillRef idx="0">
            <a:schemeClr val="accent1"/>
          </a:fillRef>
          <a:effectRef idx="2">
            <a:schemeClr val="accent1"/>
          </a:effectRef>
          <a:fontRef idx="minor">
            <a:schemeClr val="tx1"/>
          </a:fontRef>
        </p:style>
      </p:cxn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8" name="Rectangle 7"/>
          <p:cNvSpPr/>
          <p:nvPr/>
        </p:nvSpPr>
        <p:spPr>
          <a:xfrm>
            <a:off x="0" y="2019476"/>
            <a:ext cx="12192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pic>
        <p:nvPicPr>
          <p:cNvPr id="7" name="Picture 6"/>
          <p:cNvPicPr>
            <a:picLocks noChangeAspect="1"/>
          </p:cNvPicPr>
          <p:nvPr/>
        </p:nvPicPr>
        <p:blipFill rotWithShape="1">
          <a:blip r:embed="rId13">
            <a:extLst>
              <a:ext uri="{28A0092B-C50C-407E-A947-70E740481C1C}">
                <a14:useLocalDpi xmlns:a14="http://schemas.microsoft.com/office/drawing/2010/main" val="0"/>
              </a:ext>
            </a:extLst>
          </a:blip>
          <a:srcRect t="1538" b="-1538"/>
          <a:stretch/>
        </p:blipFill>
        <p:spPr bwMode="black">
          <a:xfrm>
            <a:off x="0" y="6126480"/>
            <a:ext cx="12192000" cy="742950"/>
          </a:xfrm>
          <a:prstGeom prst="rect">
            <a:avLst/>
          </a:prstGeom>
        </p:spPr>
      </p:pic>
      <p:sp>
        <p:nvSpPr>
          <p:cNvPr id="2" name="Title Placeholder 1"/>
          <p:cNvSpPr>
            <a:spLocks noGrp="1"/>
          </p:cNvSpPr>
          <p:nvPr>
            <p:ph type="title"/>
          </p:nvPr>
        </p:nvSpPr>
        <p:spPr>
          <a:xfrm>
            <a:off x="1451579" y="804519"/>
            <a:ext cx="9603275" cy="1049235"/>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1451579" y="2015732"/>
            <a:ext cx="9603275" cy="345061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554138" y="330370"/>
            <a:ext cx="3500715" cy="309201"/>
          </a:xfrm>
          <a:prstGeom prst="rect">
            <a:avLst/>
          </a:prstGeom>
        </p:spPr>
        <p:txBody>
          <a:bodyPr vert="horz" lIns="91440" tIns="45720" rIns="91440" bIns="45720" rtlCol="0" anchor="ctr"/>
          <a:lstStyle>
            <a:lvl1pPr algn="r">
              <a:defRPr sz="1000">
                <a:solidFill>
                  <a:schemeClr val="tx1">
                    <a:tint val="75000"/>
                  </a:schemeClr>
                </a:solidFill>
              </a:defRPr>
            </a:lvl1pPr>
          </a:lstStyle>
          <a:p>
            <a:fld id="{48A87A34-81AB-432B-8DAE-1953F412C126}" type="datetimeFigureOut">
              <a:rPr lang="en-US" dirty="0"/>
              <a:pPr/>
              <a:t>10/29/2025</a:t>
            </a:fld>
            <a:endParaRPr lang="en-US" dirty="0"/>
          </a:p>
        </p:txBody>
      </p:sp>
      <p:sp>
        <p:nvSpPr>
          <p:cNvPr id="5" name="Footer Placeholder 4"/>
          <p:cNvSpPr>
            <a:spLocks noGrp="1"/>
          </p:cNvSpPr>
          <p:nvPr>
            <p:ph type="ftr" sz="quarter" idx="3"/>
          </p:nvPr>
        </p:nvSpPr>
        <p:spPr>
          <a:xfrm>
            <a:off x="1451579" y="329307"/>
            <a:ext cx="5938836" cy="309201"/>
          </a:xfrm>
          <a:prstGeom prst="rect">
            <a:avLst/>
          </a:prstGeom>
        </p:spPr>
        <p:txBody>
          <a:bodyPr vert="horz" lIns="91440" tIns="45720" rIns="91440" bIns="45720" rtlCol="0" anchor="ctr"/>
          <a:lstStyle>
            <a:lvl1pPr algn="l">
              <a:defRPr sz="10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480060" y="798973"/>
            <a:ext cx="811019" cy="503578"/>
          </a:xfrm>
          <a:prstGeom prst="rect">
            <a:avLst/>
          </a:prstGeom>
        </p:spPr>
        <p:txBody>
          <a:bodyPr vert="horz" lIns="91440" tIns="45720" rIns="91440" bIns="45720" rtlCol="0" anchor="t"/>
          <a:lstStyle>
            <a:lvl1pPr algn="r">
              <a:defRPr sz="2800">
                <a:solidFill>
                  <a:schemeClr val="accent1"/>
                </a:solidFill>
              </a:defRPr>
            </a:lvl1pPr>
          </a:lstStyle>
          <a:p>
            <a:fld id="{6D22F896-40B5-4ADD-8801-0D06FADFA095}" type="slidenum">
              <a:rPr lang="en-US" dirty="0"/>
              <a:pPr/>
              <a:t>‹#›</a:t>
            </a:fld>
            <a:endParaRPr lang="en-US" dirty="0"/>
          </a:p>
        </p:txBody>
      </p:sp>
      <p:cxnSp>
        <p:nvCxnSpPr>
          <p:cNvPr id="10" name="Straight Connector 9"/>
          <p:cNvCxnSpPr/>
          <p:nvPr/>
        </p:nvCxnSpPr>
        <p:spPr>
          <a:xfrm>
            <a:off x="0" y="6128413"/>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3200" b="0" i="0" kern="1200" cap="all">
          <a:solidFill>
            <a:schemeClr val="tx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accent1"/>
        </a:buClr>
        <a:buSzPct val="100000"/>
        <a:buFont typeface="Arial" panose="020B0604020202020204" pitchFamily="34" charset="0"/>
        <a:buChar char="•"/>
        <a:defRPr sz="2000" kern="120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800" kern="1200" cap="none"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600" kern="120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400" kern="1200" cap="none"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jpg"/><Relationship Id="rId1" Type="http://schemas.openxmlformats.org/officeDocument/2006/relationships/slideLayout" Target="../slideLayouts/slideLayout2.xml"/><Relationship Id="rId5" Type="http://schemas.openxmlformats.org/officeDocument/2006/relationships/hyperlink" Target="mailto:Gifford@pssglaw.com" TargetMode="External"/><Relationship Id="rId4" Type="http://schemas.openxmlformats.org/officeDocument/2006/relationships/image" Target="../media/image4.png"/></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hyperlink" Target="mailto:gifford@psgglaw.com"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C6870151-9189-4C3A-8379-EF3D95827A0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Houses in a subdivision">
            <a:extLst>
              <a:ext uri="{FF2B5EF4-FFF2-40B4-BE49-F238E27FC236}">
                <a16:creationId xmlns:a16="http://schemas.microsoft.com/office/drawing/2014/main" id="{130D1B30-7B45-E2D1-B989-F9955DA2834C}"/>
              </a:ext>
            </a:extLst>
          </p:cNvPr>
          <p:cNvPicPr>
            <a:picLocks noChangeAspect="1"/>
          </p:cNvPicPr>
          <p:nvPr/>
        </p:nvPicPr>
        <p:blipFill rotWithShape="1">
          <a:blip r:embed="rId2">
            <a:alphaModFix amt="50000"/>
          </a:blip>
          <a:srcRect t="8102" r="-1" b="7625"/>
          <a:stretch/>
        </p:blipFill>
        <p:spPr>
          <a:xfrm>
            <a:off x="305" y="10"/>
            <a:ext cx="12191695" cy="6857990"/>
          </a:xfrm>
          <a:prstGeom prst="rect">
            <a:avLst/>
          </a:prstGeom>
        </p:spPr>
      </p:pic>
      <p:sp>
        <p:nvSpPr>
          <p:cNvPr id="11" name="Slide Number Placeholder 7">
            <a:extLst>
              <a:ext uri="{FF2B5EF4-FFF2-40B4-BE49-F238E27FC236}">
                <a16:creationId xmlns:a16="http://schemas.microsoft.com/office/drawing/2014/main" id="{123EA69C-102A-4DD0-9547-05DCD271D159}"/>
              </a:ext>
              <a:ext uri="{C183D7F6-B498-43B3-948B-1728B52AA6E4}">
                <adec:decorative xmlns:adec="http://schemas.microsoft.com/office/drawing/2017/decorative" val="1"/>
              </a:ext>
            </a:extLst>
          </p:cNvPr>
          <p:cNvSpPr txBox="1">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512301" y="443732"/>
            <a:ext cx="811019" cy="503578"/>
          </a:xfrm>
          <a:prstGeom prst="rect">
            <a:avLst/>
          </a:prstGeom>
        </p:spPr>
        <p:txBody>
          <a:bodyPr vert="horz" lIns="91440" tIns="45720" rIns="91440" bIns="45720" rtlCol="0" anchor="t"/>
          <a:lstStyle>
            <a:defPPr>
              <a:defRPr lang="en-US"/>
            </a:defPPr>
            <a:lvl1pPr marL="0" algn="r" defTabSz="457200" rtl="0" eaLnBrk="1" latinLnBrk="0" hangingPunct="1">
              <a:defRPr sz="2800" kern="1200">
                <a:solidFill>
                  <a:schemeClr val="accent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dirty="0"/>
          </a:p>
        </p:txBody>
      </p:sp>
      <p:sp>
        <p:nvSpPr>
          <p:cNvPr id="13" name="Footer Placeholder 6">
            <a:extLst>
              <a:ext uri="{FF2B5EF4-FFF2-40B4-BE49-F238E27FC236}">
                <a16:creationId xmlns:a16="http://schemas.microsoft.com/office/drawing/2014/main" id="{6A862265-5CA3-4C40-8582-7534C3B03C2A}"/>
              </a:ext>
              <a:ext uri="{C183D7F6-B498-43B3-948B-1728B52AA6E4}">
                <adec:decorative xmlns:adec="http://schemas.microsoft.com/office/drawing/2017/decorative" val="1"/>
              </a:ext>
            </a:extLst>
          </p:cNvPr>
          <p:cNvSpPr txBox="1">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76636" y="540921"/>
            <a:ext cx="4973915" cy="309201"/>
          </a:xfrm>
          <a:prstGeom prst="rect">
            <a:avLst/>
          </a:prstGeom>
        </p:spPr>
        <p:txBody>
          <a:bodyPr vert="horz" lIns="91440" tIns="45720" rIns="91440" bIns="45720" rtlCol="0" anchor="ctr"/>
          <a:lstStyle>
            <a:defPPr>
              <a:defRPr lang="en-US"/>
            </a:defPPr>
            <a:lvl1pPr marL="0" algn="l"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dirty="0">
              <a:solidFill>
                <a:schemeClr val="tx1"/>
              </a:solidFill>
            </a:endParaRPr>
          </a:p>
        </p:txBody>
      </p:sp>
      <p:sp>
        <p:nvSpPr>
          <p:cNvPr id="15" name="Rectangle 14">
            <a:extLst>
              <a:ext uri="{FF2B5EF4-FFF2-40B4-BE49-F238E27FC236}">
                <a16:creationId xmlns:a16="http://schemas.microsoft.com/office/drawing/2014/main" id="{600EF80B-0391-4082-9AF5-F15B091B4CE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193800"/>
            <a:ext cx="12192000" cy="5664199"/>
          </a:xfrm>
          <a:prstGeom prst="rect">
            <a:avLst/>
          </a:prstGeom>
          <a:gradFill flip="none" rotWithShape="1">
            <a:gsLst>
              <a:gs pos="0">
                <a:schemeClr val="bg2">
                  <a:lumMod val="87000"/>
                  <a:alpha val="4000"/>
                </a:schemeClr>
              </a:gs>
              <a:gs pos="100000">
                <a:schemeClr val="bg2">
                  <a:lumMod val="95000"/>
                  <a:lumOff val="500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dirty="0"/>
          </a:p>
        </p:txBody>
      </p:sp>
      <p:sp>
        <p:nvSpPr>
          <p:cNvPr id="2" name="Title 1">
            <a:extLst>
              <a:ext uri="{FF2B5EF4-FFF2-40B4-BE49-F238E27FC236}">
                <a16:creationId xmlns:a16="http://schemas.microsoft.com/office/drawing/2014/main" id="{5D670E45-DB1E-A0DA-4B58-5C9271FF0388}"/>
              </a:ext>
            </a:extLst>
          </p:cNvPr>
          <p:cNvSpPr>
            <a:spLocks noGrp="1"/>
          </p:cNvSpPr>
          <p:nvPr>
            <p:ph type="title"/>
          </p:nvPr>
        </p:nvSpPr>
        <p:spPr>
          <a:xfrm>
            <a:off x="542443" y="1193800"/>
            <a:ext cx="3936567" cy="4699000"/>
          </a:xfrm>
        </p:spPr>
        <p:txBody>
          <a:bodyPr anchor="ctr">
            <a:normAutofit/>
          </a:bodyPr>
          <a:lstStyle/>
          <a:p>
            <a:r>
              <a:rPr lang="en-US" sz="4400" dirty="0"/>
              <a:t>Guidelines for</a:t>
            </a:r>
            <a:br>
              <a:rPr lang="en-US" sz="4400" dirty="0"/>
            </a:br>
            <a:r>
              <a:rPr lang="en-US" sz="4400" dirty="0"/>
              <a:t>legal Evictions</a:t>
            </a:r>
            <a:br>
              <a:rPr lang="en-US" sz="4400" dirty="0"/>
            </a:br>
            <a:endParaRPr lang="en-US" sz="4400" dirty="0"/>
          </a:p>
        </p:txBody>
      </p:sp>
      <p:cxnSp>
        <p:nvCxnSpPr>
          <p:cNvPr id="17" name="Straight Connector 16">
            <a:extLst>
              <a:ext uri="{FF2B5EF4-FFF2-40B4-BE49-F238E27FC236}">
                <a16:creationId xmlns:a16="http://schemas.microsoft.com/office/drawing/2014/main" id="{D33AC32D-5F44-45F7-A0BD-7C11A86BED5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4296" y="1600200"/>
            <a:ext cx="0" cy="3657600"/>
          </a:xfrm>
          <a:prstGeom prst="line">
            <a:avLst/>
          </a:prstGeom>
          <a:ln w="31750">
            <a:solidFill>
              <a:schemeClr val="tx1">
                <a:alpha val="80000"/>
              </a:schemeClr>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2500CEAF-9F89-2D79-99DB-5CC57EEABBCF}"/>
              </a:ext>
            </a:extLst>
          </p:cNvPr>
          <p:cNvSpPr>
            <a:spLocks noGrp="1"/>
          </p:cNvSpPr>
          <p:nvPr>
            <p:ph idx="1"/>
          </p:nvPr>
        </p:nvSpPr>
        <p:spPr>
          <a:xfrm>
            <a:off x="5219431" y="1193800"/>
            <a:ext cx="6085091" cy="4699000"/>
          </a:xfrm>
        </p:spPr>
        <p:txBody>
          <a:bodyPr anchor="ctr">
            <a:normAutofit/>
          </a:bodyPr>
          <a:lstStyle/>
          <a:p>
            <a:pPr marL="0" marR="0" lvl="0" indent="0">
              <a:spcBef>
                <a:spcPts val="0"/>
              </a:spcBef>
              <a:spcAft>
                <a:spcPts val="0"/>
              </a:spcAft>
              <a:buNone/>
            </a:pPr>
            <a:r>
              <a:rPr lang="en-US" sz="2800" dirty="0">
                <a:latin typeface="Calibri" panose="020F0502020204030204" pitchFamily="34" charset="0"/>
                <a:ea typeface="Calibri" panose="020F0502020204030204" pitchFamily="34" charset="0"/>
                <a:cs typeface="Times New Roman" panose="02020603050405020304" pitchFamily="18" charset="0"/>
              </a:rPr>
              <a:t>Presented by the law firm of Pattison, Sampson, Ginsberg &amp; Griffin, PLLC </a:t>
            </a:r>
          </a:p>
          <a:p>
            <a:endParaRPr lang="en-US" dirty="0"/>
          </a:p>
        </p:txBody>
      </p:sp>
      <p:sp>
        <p:nvSpPr>
          <p:cNvPr id="19" name="Date Placeholder 1">
            <a:extLst>
              <a:ext uri="{FF2B5EF4-FFF2-40B4-BE49-F238E27FC236}">
                <a16:creationId xmlns:a16="http://schemas.microsoft.com/office/drawing/2014/main" id="{3FBF03E8-C602-4192-9C52-F84B29FDCC88}"/>
              </a:ext>
              <a:ext uri="{C183D7F6-B498-43B3-948B-1728B52AA6E4}">
                <adec:decorative xmlns:adec="http://schemas.microsoft.com/office/drawing/2017/decorative" val="1"/>
              </a:ext>
            </a:extLst>
          </p:cNvPr>
          <p:cNvSpPr txBox="1">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723229" y="6007878"/>
            <a:ext cx="3500715" cy="309201"/>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dirty="0">
              <a:solidFill>
                <a:schemeClr val="tx1"/>
              </a:solidFill>
            </a:endParaRPr>
          </a:p>
        </p:txBody>
      </p:sp>
      <p:pic>
        <p:nvPicPr>
          <p:cNvPr id="4" name="Picture 3">
            <a:extLst>
              <a:ext uri="{FF2B5EF4-FFF2-40B4-BE49-F238E27FC236}">
                <a16:creationId xmlns:a16="http://schemas.microsoft.com/office/drawing/2014/main" id="{E41A8AE7-421D-220C-0166-6D226D798CF1}"/>
              </a:ext>
            </a:extLst>
          </p:cNvPr>
          <p:cNvPicPr>
            <a:picLocks noChangeAspect="1"/>
          </p:cNvPicPr>
          <p:nvPr/>
        </p:nvPicPr>
        <p:blipFill>
          <a:blip r:embed="rId3"/>
          <a:stretch>
            <a:fillRect/>
          </a:stretch>
        </p:blipFill>
        <p:spPr>
          <a:xfrm>
            <a:off x="8617051" y="4960176"/>
            <a:ext cx="2667000" cy="723900"/>
          </a:xfrm>
          <a:prstGeom prst="rect">
            <a:avLst/>
          </a:prstGeom>
        </p:spPr>
      </p:pic>
    </p:spTree>
    <p:extLst>
      <p:ext uri="{BB962C8B-B14F-4D97-AF65-F5344CB8AC3E}">
        <p14:creationId xmlns:p14="http://schemas.microsoft.com/office/powerpoint/2010/main" val="2840790187"/>
      </p:ext>
    </p:extLst>
  </p:cSld>
  <p:clrMapOvr>
    <a:overrideClrMapping bg1="dk1" tx1="lt1" bg2="dk2" tx2="lt2" accent1="accent1" accent2="accent2" accent3="accent3" accent4="accent4" accent5="accent5" accent6="accent6" hlink="hlink" folHlink="folHlink"/>
  </p:clrMapOvr>
</p:sld>
</file>

<file path=ppt/slides/slide10.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4000"/>
                <a:satMod val="80000"/>
                <a:lumMod val="106000"/>
              </a:schemeClr>
            </a:gs>
            <a:gs pos="100000">
              <a:schemeClr val="bg2">
                <a:shade val="80000"/>
              </a:schemeClr>
            </a:gs>
          </a:gsLst>
          <a:path path="circle">
            <a:fillToRect l="50000" t="50000" r="50000" b="50000"/>
          </a:path>
        </a:gra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29C51009-A09A-4689-8E6C-F8FC99E6A84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D1DA6DB-DF66-E78D-D8F5-DF0B40C636CC}"/>
              </a:ext>
            </a:extLst>
          </p:cNvPr>
          <p:cNvSpPr>
            <a:spLocks noGrp="1"/>
          </p:cNvSpPr>
          <p:nvPr>
            <p:ph type="title"/>
          </p:nvPr>
        </p:nvSpPr>
        <p:spPr>
          <a:xfrm>
            <a:off x="844476" y="1600199"/>
            <a:ext cx="3539266" cy="4297680"/>
          </a:xfrm>
        </p:spPr>
        <p:txBody>
          <a:bodyPr anchor="ctr">
            <a:normAutofit/>
          </a:bodyPr>
          <a:lstStyle/>
          <a:p>
            <a:r>
              <a:rPr lang="en-US" dirty="0"/>
              <a:t>Commencing an eviction proceeding</a:t>
            </a:r>
          </a:p>
        </p:txBody>
      </p:sp>
      <p:cxnSp>
        <p:nvCxnSpPr>
          <p:cNvPr id="10" name="Straight Connector 9">
            <a:extLst>
              <a:ext uri="{FF2B5EF4-FFF2-40B4-BE49-F238E27FC236}">
                <a16:creationId xmlns:a16="http://schemas.microsoft.com/office/drawing/2014/main" id="{9EC65442-F244-409C-BF44-C5D6472E810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4296" y="2148839"/>
            <a:ext cx="0" cy="3200400"/>
          </a:xfrm>
          <a:prstGeom prst="line">
            <a:avLst/>
          </a:prstGeom>
          <a:ln w="31750"/>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1B59876A-5E18-CB30-19EB-8F87FA0A301A}"/>
              </a:ext>
            </a:extLst>
          </p:cNvPr>
          <p:cNvSpPr>
            <a:spLocks noGrp="1"/>
          </p:cNvSpPr>
          <p:nvPr>
            <p:ph idx="1"/>
          </p:nvPr>
        </p:nvSpPr>
        <p:spPr>
          <a:xfrm>
            <a:off x="4924851" y="1600199"/>
            <a:ext cx="6130003" cy="4297680"/>
          </a:xfrm>
        </p:spPr>
        <p:txBody>
          <a:bodyPr anchor="ctr">
            <a:normAutofit/>
          </a:bodyPr>
          <a:lstStyle/>
          <a:p>
            <a:pPr marL="342900" marR="0" lvl="0" indent="-342900">
              <a:spcBef>
                <a:spcPts val="0"/>
              </a:spcBef>
              <a:spcAft>
                <a:spcPts val="0"/>
              </a:spcAft>
              <a:buFont typeface="Calibri" panose="020F0502020204030204" pitchFamily="34" charset="0"/>
              <a:buChar char="-"/>
            </a:pPr>
            <a:r>
              <a:rPr lang="en-US">
                <a:effectLst/>
                <a:latin typeface="Calibri" panose="020F0502020204030204" pitchFamily="34" charset="0"/>
                <a:ea typeface="Calibri" panose="020F0502020204030204" pitchFamily="34" charset="0"/>
                <a:cs typeface="Times New Roman" panose="02020603050405020304" pitchFamily="18" charset="0"/>
              </a:rPr>
              <a:t>Notice of Petition and Petition </a:t>
            </a:r>
          </a:p>
          <a:p>
            <a:pPr marL="342900" marR="0" lvl="0" indent="-342900">
              <a:spcBef>
                <a:spcPts val="0"/>
              </a:spcBef>
              <a:spcAft>
                <a:spcPts val="0"/>
              </a:spcAft>
              <a:buFont typeface="Calibri" panose="020F0502020204030204" pitchFamily="34" charset="0"/>
              <a:buChar char="-"/>
            </a:pPr>
            <a:r>
              <a:rPr lang="en-US">
                <a:effectLst/>
                <a:latin typeface="Calibri" panose="020F0502020204030204" pitchFamily="34" charset="0"/>
                <a:ea typeface="Calibri" panose="020F0502020204030204" pitchFamily="34" charset="0"/>
                <a:cs typeface="Times New Roman" panose="02020603050405020304" pitchFamily="18" charset="0"/>
              </a:rPr>
              <a:t>Notice of Petition </a:t>
            </a:r>
          </a:p>
          <a:p>
            <a:pPr marL="742950" marR="0" lvl="1" indent="-285750">
              <a:spcBef>
                <a:spcPts val="0"/>
              </a:spcBef>
              <a:spcAft>
                <a:spcPts val="0"/>
              </a:spcAft>
              <a:buFont typeface="Courier New" panose="02070309020205020404" pitchFamily="49" charset="0"/>
              <a:buChar char="o"/>
            </a:pPr>
            <a:r>
              <a:rPr lang="en-US" dirty="0">
                <a:effectLst/>
                <a:latin typeface="Calibri" panose="020F0502020204030204" pitchFamily="34" charset="0"/>
                <a:ea typeface="Calibri" panose="020F0502020204030204" pitchFamily="34" charset="0"/>
                <a:cs typeface="Times New Roman" panose="02020603050405020304" pitchFamily="18" charset="0"/>
              </a:rPr>
              <a:t>Contains the caption of the matter, aka Landlord v. Tenant.</a:t>
            </a:r>
            <a:endParaRPr lang="en-US">
              <a:effectLst/>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spcBef>
                <a:spcPts val="0"/>
              </a:spcBef>
              <a:spcAft>
                <a:spcPts val="800"/>
              </a:spcAft>
              <a:buFont typeface="Courier New" panose="02070309020205020404" pitchFamily="49" charset="0"/>
              <a:buChar char="o"/>
            </a:pPr>
            <a:r>
              <a:rPr lang="en-US" dirty="0">
                <a:effectLst/>
                <a:latin typeface="Calibri" panose="020F0502020204030204" pitchFamily="34" charset="0"/>
                <a:ea typeface="Calibri" panose="020F0502020204030204" pitchFamily="34" charset="0"/>
                <a:cs typeface="Times New Roman" panose="02020603050405020304" pitchFamily="18" charset="0"/>
              </a:rPr>
              <a:t>Set forth the location of where the proceeding will take place, the date and time of the proceeding, and what remedy the landlord is seeking. </a:t>
            </a:r>
            <a:endParaRPr lang="en-US">
              <a:effectLst/>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spcBef>
                <a:spcPts val="0"/>
              </a:spcBef>
              <a:spcAft>
                <a:spcPts val="800"/>
              </a:spcAft>
              <a:buFont typeface="Courier New" panose="02070309020205020404" pitchFamily="49" charset="0"/>
              <a:buChar char="o"/>
            </a:pPr>
            <a:r>
              <a:rPr lang="en-US" dirty="0">
                <a:latin typeface="Calibri" panose="020F0502020204030204" pitchFamily="34" charset="0"/>
                <a:ea typeface="Calibri" panose="020F0502020204030204" pitchFamily="34" charset="0"/>
                <a:cs typeface="Times New Roman" panose="02020603050405020304" pitchFamily="18" charset="0"/>
              </a:rPr>
              <a:t>The date for the proceeding is set by the clerk of the court.</a:t>
            </a:r>
            <a:endParaRPr lang="en-US">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pic>
        <p:nvPicPr>
          <p:cNvPr id="4" name="Picture 3">
            <a:extLst>
              <a:ext uri="{FF2B5EF4-FFF2-40B4-BE49-F238E27FC236}">
                <a16:creationId xmlns:a16="http://schemas.microsoft.com/office/drawing/2014/main" id="{DF4FE49E-22B3-7C14-B54E-AF472CFC53BD}"/>
              </a:ext>
            </a:extLst>
          </p:cNvPr>
          <p:cNvPicPr>
            <a:picLocks noChangeAspect="1"/>
          </p:cNvPicPr>
          <p:nvPr/>
        </p:nvPicPr>
        <p:blipFill>
          <a:blip r:embed="rId2"/>
          <a:stretch>
            <a:fillRect/>
          </a:stretch>
        </p:blipFill>
        <p:spPr>
          <a:xfrm>
            <a:off x="303367" y="156439"/>
            <a:ext cx="3126853" cy="2467761"/>
          </a:xfrm>
          <a:prstGeom prst="rect">
            <a:avLst/>
          </a:prstGeom>
        </p:spPr>
      </p:pic>
    </p:spTree>
    <p:extLst>
      <p:ext uri="{BB962C8B-B14F-4D97-AF65-F5344CB8AC3E}">
        <p14:creationId xmlns:p14="http://schemas.microsoft.com/office/powerpoint/2010/main" val="293187656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4000"/>
                <a:satMod val="80000"/>
                <a:lumMod val="106000"/>
              </a:schemeClr>
            </a:gs>
            <a:gs pos="100000">
              <a:schemeClr val="bg2">
                <a:shade val="80000"/>
              </a:schemeClr>
            </a:gs>
          </a:gsLst>
          <a:path path="circle">
            <a:fillToRect l="43000" r="43000" b="100000"/>
          </a:path>
        </a:gradFill>
        <a:effectLst/>
      </p:bgPr>
    </p:bg>
    <p:spTree>
      <p:nvGrpSpPr>
        <p:cNvPr id="1" name=""/>
        <p:cNvGrpSpPr/>
        <p:nvPr/>
      </p:nvGrpSpPr>
      <p:grpSpPr>
        <a:xfrm>
          <a:off x="0" y="0"/>
          <a:ext cx="0" cy="0"/>
          <a:chOff x="0" y="0"/>
          <a:chExt cx="0" cy="0"/>
        </a:xfrm>
      </p:grpSpPr>
      <p:sp>
        <p:nvSpPr>
          <p:cNvPr id="36" name="Rectangle 35">
            <a:extLst>
              <a:ext uri="{FF2B5EF4-FFF2-40B4-BE49-F238E27FC236}">
                <a16:creationId xmlns:a16="http://schemas.microsoft.com/office/drawing/2014/main" id="{0CABCAE3-64FC-4149-819F-2C181282415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19476"/>
            <a:ext cx="12192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pic>
        <p:nvPicPr>
          <p:cNvPr id="53" name="Picture 37">
            <a:extLst>
              <a:ext uri="{FF2B5EF4-FFF2-40B4-BE49-F238E27FC236}">
                <a16:creationId xmlns:a16="http://schemas.microsoft.com/office/drawing/2014/main" id="{012FDCFE-9AD2-4D8A-8CBF-B3AA37EBF6DD}"/>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t="1538" b="-1538"/>
          <a:stretch/>
        </p:blipFill>
        <p:spPr bwMode="black">
          <a:xfrm>
            <a:off x="0" y="6126480"/>
            <a:ext cx="12192000" cy="742950"/>
          </a:xfrm>
          <a:prstGeom prst="rect">
            <a:avLst/>
          </a:prstGeom>
        </p:spPr>
      </p:pic>
      <p:cxnSp>
        <p:nvCxnSpPr>
          <p:cNvPr id="55" name="Straight Connector 39">
            <a:extLst>
              <a:ext uri="{FF2B5EF4-FFF2-40B4-BE49-F238E27FC236}">
                <a16:creationId xmlns:a16="http://schemas.microsoft.com/office/drawing/2014/main" id="{FBD463FC-4CA8-4FF4-85A3-AF9F4B98D21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28413"/>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cxnSp>
        <p:nvCxnSpPr>
          <p:cNvPr id="57" name="Straight Connector 41">
            <a:extLst>
              <a:ext uri="{FF2B5EF4-FFF2-40B4-BE49-F238E27FC236}">
                <a16:creationId xmlns:a16="http://schemas.microsoft.com/office/drawing/2014/main" id="{BECF35C3-8B44-4F4B-BD25-4C01823DB22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2417780" y="3528542"/>
            <a:ext cx="8637072" cy="0"/>
          </a:xfrm>
          <a:prstGeom prst="line">
            <a:avLst/>
          </a:prstGeom>
          <a:ln w="31750"/>
        </p:spPr>
        <p:style>
          <a:lnRef idx="3">
            <a:schemeClr val="accent1"/>
          </a:lnRef>
          <a:fillRef idx="0">
            <a:schemeClr val="accent1"/>
          </a:fillRef>
          <a:effectRef idx="2">
            <a:schemeClr val="accent1"/>
          </a:effectRef>
          <a:fontRef idx="minor">
            <a:schemeClr val="tx1"/>
          </a:fontRef>
        </p:style>
      </p:cxnSp>
      <p:sp useBgFill="1">
        <p:nvSpPr>
          <p:cNvPr id="59" name="Rectangle 43">
            <a:extLst>
              <a:ext uri="{FF2B5EF4-FFF2-40B4-BE49-F238E27FC236}">
                <a16:creationId xmlns:a16="http://schemas.microsoft.com/office/drawing/2014/main" id="{2FA7AD0A-1871-4DF8-9235-F49D0513B9C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Rectangle 45">
            <a:extLst>
              <a:ext uri="{FF2B5EF4-FFF2-40B4-BE49-F238E27FC236}">
                <a16:creationId xmlns:a16="http://schemas.microsoft.com/office/drawing/2014/main" id="{36B04CFB-FAE5-47DD-9B3E-4E9BA7A89CC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19476"/>
            <a:ext cx="12192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2" name="Title 1">
            <a:extLst>
              <a:ext uri="{FF2B5EF4-FFF2-40B4-BE49-F238E27FC236}">
                <a16:creationId xmlns:a16="http://schemas.microsoft.com/office/drawing/2014/main" id="{793BA2A0-6491-DCFF-F4B1-1510934B4B00}"/>
              </a:ext>
            </a:extLst>
          </p:cNvPr>
          <p:cNvSpPr>
            <a:spLocks noGrp="1"/>
          </p:cNvSpPr>
          <p:nvPr>
            <p:ph type="title"/>
          </p:nvPr>
        </p:nvSpPr>
        <p:spPr>
          <a:xfrm>
            <a:off x="659301" y="1474969"/>
            <a:ext cx="2823919" cy="1868760"/>
          </a:xfrm>
        </p:spPr>
        <p:txBody>
          <a:bodyPr vert="horz" lIns="91440" tIns="45720" rIns="91440" bIns="0" rtlCol="0" anchor="b">
            <a:normAutofit/>
          </a:bodyPr>
          <a:lstStyle/>
          <a:p>
            <a:r>
              <a:rPr lang="en-US" sz="3600"/>
              <a:t>Notice of petition</a:t>
            </a:r>
          </a:p>
        </p:txBody>
      </p:sp>
      <p:cxnSp>
        <p:nvCxnSpPr>
          <p:cNvPr id="61" name="Straight Connector 47">
            <a:extLst>
              <a:ext uri="{FF2B5EF4-FFF2-40B4-BE49-F238E27FC236}">
                <a16:creationId xmlns:a16="http://schemas.microsoft.com/office/drawing/2014/main" id="{EE68D41B-9286-479F-9AB7-678C8E348D71}"/>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59301" y="3528543"/>
            <a:ext cx="2823919" cy="0"/>
          </a:xfrm>
          <a:prstGeom prst="line">
            <a:avLst/>
          </a:prstGeom>
          <a:ln w="31750"/>
        </p:spPr>
        <p:style>
          <a:lnRef idx="3">
            <a:schemeClr val="accent1"/>
          </a:lnRef>
          <a:fillRef idx="0">
            <a:schemeClr val="accent1"/>
          </a:fillRef>
          <a:effectRef idx="2">
            <a:schemeClr val="accent1"/>
          </a:effectRef>
          <a:fontRef idx="minor">
            <a:schemeClr val="tx1"/>
          </a:fontRef>
        </p:style>
      </p:cxnSp>
      <p:grpSp>
        <p:nvGrpSpPr>
          <p:cNvPr id="62" name="Group 49">
            <a:extLst>
              <a:ext uri="{FF2B5EF4-FFF2-40B4-BE49-F238E27FC236}">
                <a16:creationId xmlns:a16="http://schemas.microsoft.com/office/drawing/2014/main" id="{E8ACF89C-CFC3-4D68-B3C4-2BEFB7BBE5F7}"/>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3979389" y="482171"/>
            <a:ext cx="7560115" cy="5149101"/>
            <a:chOff x="3979389" y="482171"/>
            <a:chExt cx="7560115" cy="5149101"/>
          </a:xfrm>
        </p:grpSpPr>
        <p:sp>
          <p:nvSpPr>
            <p:cNvPr id="51" name="Rectangle 50">
              <a:extLst>
                <a:ext uri="{FF2B5EF4-FFF2-40B4-BE49-F238E27FC236}">
                  <a16:creationId xmlns:a16="http://schemas.microsoft.com/office/drawing/2014/main" id="{3B770B7D-3C5C-4682-8DF0-20783592F3B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979389" y="482171"/>
              <a:ext cx="7560115" cy="5149101"/>
            </a:xfrm>
            <a:prstGeom prst="rect">
              <a:avLst/>
            </a:prstGeom>
            <a:gradFill>
              <a:gsLst>
                <a:gs pos="0">
                  <a:srgbClr val="000001"/>
                </a:gs>
                <a:gs pos="100000">
                  <a:srgbClr val="191919"/>
                </a:gs>
              </a:gsLst>
            </a:gradFill>
            <a:ln w="76200" cmpd="sng">
              <a:noFill/>
              <a:miter lim="800000"/>
            </a:ln>
            <a:effectLst>
              <a:outerShdw blurRad="127000" dist="228600" dir="4740000" sx="98000" sy="98000" algn="tl" rotWithShape="0">
                <a:srgbClr val="000000">
                  <a:alpha val="34000"/>
                </a:srgbClr>
              </a:outerShdw>
            </a:effectLst>
            <a:scene3d>
              <a:camera prst="orthographicFront"/>
              <a:lightRig rig="threePt" dir="t"/>
            </a:scene3d>
            <a:sp3d>
              <a:bevelT w="152400" h="50800" prst="softRound"/>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2" name="Rectangle 51">
              <a:extLst>
                <a:ext uri="{FF2B5EF4-FFF2-40B4-BE49-F238E27FC236}">
                  <a16:creationId xmlns:a16="http://schemas.microsoft.com/office/drawing/2014/main" id="{A6893E11-7EC1-4EB6-A2A8-0B693F8FE57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292448" y="812507"/>
              <a:ext cx="6928279" cy="4466452"/>
            </a:xfrm>
            <a:prstGeom prst="rect">
              <a:avLst/>
            </a:prstGeom>
            <a:gradFill>
              <a:gsLst>
                <a:gs pos="0">
                  <a:srgbClr val="DADADA"/>
                </a:gs>
                <a:gs pos="100000">
                  <a:srgbClr val="FFFFFE"/>
                </a:gs>
              </a:gsLst>
              <a:lin ang="16200000" scaled="0"/>
            </a:gradFill>
            <a:ln w="50800" cmpd="sng">
              <a:solidFill>
                <a:srgbClr val="191919"/>
              </a:solidFill>
              <a:miter lim="800000"/>
            </a:ln>
            <a:effectLst>
              <a:innerShdw blurRad="63500" dist="88900" dir="14100000">
                <a:srgbClr val="000000">
                  <a:alpha val="30000"/>
                </a:srgbClr>
              </a:innerShdw>
            </a:effectLst>
            <a:scene3d>
              <a:camera prst="orthographicFront"/>
              <a:lightRig rig="threePt" dir="t"/>
            </a:scene3d>
            <a:sp3d>
              <a:bevelT prst="relaxedInset"/>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54" name="Rectangle 53">
            <a:extLst>
              <a:ext uri="{FF2B5EF4-FFF2-40B4-BE49-F238E27FC236}">
                <a16:creationId xmlns:a16="http://schemas.microsoft.com/office/drawing/2014/main" id="{622F7FD7-8884-4FD5-95AB-0B5C6033AD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55487" y="977965"/>
            <a:ext cx="6615582" cy="4135339"/>
          </a:xfrm>
          <a:prstGeom prst="rect">
            <a:avLst/>
          </a:prstGeom>
          <a:solidFill>
            <a:schemeClr val="bg1"/>
          </a:solidFill>
          <a:ln w="635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Content Placeholder 3" descr="Graphical user interface, application, Word&#10;&#10;Description automatically generated">
            <a:extLst>
              <a:ext uri="{FF2B5EF4-FFF2-40B4-BE49-F238E27FC236}">
                <a16:creationId xmlns:a16="http://schemas.microsoft.com/office/drawing/2014/main" id="{5F6A81C8-0B9E-B517-E587-BC33A9131794}"/>
              </a:ext>
            </a:extLst>
          </p:cNvPr>
          <p:cNvPicPr>
            <a:picLocks noGrp="1" noChangeAspect="1"/>
          </p:cNvPicPr>
          <p:nvPr>
            <p:ph idx="1"/>
          </p:nvPr>
        </p:nvPicPr>
        <p:blipFill rotWithShape="1">
          <a:blip r:embed="rId3"/>
          <a:srcRect l="10465" t="24044" r="72551" b="16918"/>
          <a:stretch/>
        </p:blipFill>
        <p:spPr bwMode="auto">
          <a:xfrm>
            <a:off x="5791309" y="1116345"/>
            <a:ext cx="3937049" cy="3866172"/>
          </a:xfrm>
          <a:prstGeom prst="rect">
            <a:avLst/>
          </a:prstGeom>
          <a:extLst>
            <a:ext uri="{53640926-AAD7-44D8-BBD7-CCE9431645EC}">
              <a14:shadowObscured xmlns:a14="http://schemas.microsoft.com/office/drawing/2010/main"/>
            </a:ext>
          </a:extLst>
        </p:spPr>
      </p:pic>
      <p:pic>
        <p:nvPicPr>
          <p:cNvPr id="56" name="Picture 55">
            <a:extLst>
              <a:ext uri="{FF2B5EF4-FFF2-40B4-BE49-F238E27FC236}">
                <a16:creationId xmlns:a16="http://schemas.microsoft.com/office/drawing/2014/main" id="{16EFE474-4FE0-4E8F-8F09-5ED2C9E76A84}"/>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t="1538" b="-1538"/>
          <a:stretch/>
        </p:blipFill>
        <p:spPr bwMode="black">
          <a:xfrm>
            <a:off x="0" y="6126480"/>
            <a:ext cx="12192000" cy="742950"/>
          </a:xfrm>
          <a:prstGeom prst="rect">
            <a:avLst/>
          </a:prstGeom>
        </p:spPr>
      </p:pic>
      <p:cxnSp>
        <p:nvCxnSpPr>
          <p:cNvPr id="58" name="Straight Connector 57">
            <a:extLst>
              <a:ext uri="{FF2B5EF4-FFF2-40B4-BE49-F238E27FC236}">
                <a16:creationId xmlns:a16="http://schemas.microsoft.com/office/drawing/2014/main" id="{CF8B8C81-54DC-4AF5-B682-3A2C70A6B55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28413"/>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9040954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tint val="94000"/>
                <a:satMod val="80000"/>
                <a:lumMod val="106000"/>
              </a:schemeClr>
            </a:gs>
            <a:gs pos="100000">
              <a:schemeClr val="bg1">
                <a:shade val="80000"/>
              </a:schemeClr>
            </a:gs>
          </a:gsLst>
          <a:path path="circle">
            <a:fillToRect l="50000" t="50000" r="50000" b="50000"/>
          </a:path>
        </a:gra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54F891EB-ED45-44C3-95D6-FFB2EC07FA1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3"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2EA385B8-7C85-4CE0-AE3A-00EB627B344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19476"/>
            <a:ext cx="12192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2" name="Title 1">
            <a:extLst>
              <a:ext uri="{FF2B5EF4-FFF2-40B4-BE49-F238E27FC236}">
                <a16:creationId xmlns:a16="http://schemas.microsoft.com/office/drawing/2014/main" id="{665DA975-407A-8338-AC54-46BB3E41C216}"/>
              </a:ext>
            </a:extLst>
          </p:cNvPr>
          <p:cNvSpPr>
            <a:spLocks noGrp="1"/>
          </p:cNvSpPr>
          <p:nvPr>
            <p:ph type="title"/>
          </p:nvPr>
        </p:nvSpPr>
        <p:spPr>
          <a:xfrm>
            <a:off x="812205" y="804519"/>
            <a:ext cx="3241820" cy="4431360"/>
          </a:xfrm>
        </p:spPr>
        <p:txBody>
          <a:bodyPr anchor="ctr">
            <a:normAutofit/>
          </a:bodyPr>
          <a:lstStyle/>
          <a:p>
            <a:r>
              <a:rPr lang="en-US" dirty="0"/>
              <a:t>Petition</a:t>
            </a:r>
          </a:p>
        </p:txBody>
      </p:sp>
      <p:cxnSp>
        <p:nvCxnSpPr>
          <p:cNvPr id="12" name="Straight Connector 11">
            <a:extLst>
              <a:ext uri="{FF2B5EF4-FFF2-40B4-BE49-F238E27FC236}">
                <a16:creationId xmlns:a16="http://schemas.microsoft.com/office/drawing/2014/main" id="{19AF263B-E208-40DF-A182-5193478DCFA4}"/>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345156" y="890353"/>
            <a:ext cx="0" cy="4572000"/>
          </a:xfrm>
          <a:prstGeom prst="line">
            <a:avLst/>
          </a:prstGeom>
          <a:ln w="31750">
            <a:solidFill>
              <a:schemeClr val="accent1"/>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BB5FFB21-565E-4B15-D11B-A05E463059ED}"/>
              </a:ext>
            </a:extLst>
          </p:cNvPr>
          <p:cNvSpPr>
            <a:spLocks noGrp="1"/>
          </p:cNvSpPr>
          <p:nvPr>
            <p:ph idx="1"/>
          </p:nvPr>
        </p:nvSpPr>
        <p:spPr>
          <a:xfrm>
            <a:off x="4637863" y="804520"/>
            <a:ext cx="6102559" cy="4431359"/>
          </a:xfrm>
        </p:spPr>
        <p:txBody>
          <a:bodyPr anchor="ctr">
            <a:normAutofit/>
          </a:bodyPr>
          <a:lstStyle/>
          <a:p>
            <a:pPr marL="342900" marR="0" lvl="0" indent="-342900">
              <a:spcBef>
                <a:spcPts val="0"/>
              </a:spcBef>
              <a:spcAft>
                <a:spcPts val="0"/>
              </a:spcAft>
              <a:buFont typeface="Calibri" panose="020F0502020204030204" pitchFamily="34" charset="0"/>
              <a:buChar char="-"/>
            </a:pPr>
            <a:r>
              <a:rPr lang="en-US">
                <a:effectLst/>
                <a:latin typeface="Calibri" panose="020F0502020204030204" pitchFamily="34" charset="0"/>
                <a:ea typeface="Calibri" panose="020F0502020204030204" pitchFamily="34" charset="0"/>
                <a:cs typeface="Times New Roman" panose="02020603050405020304" pitchFamily="18" charset="0"/>
              </a:rPr>
              <a:t>Sets forth the facts of the matter and attaches relevant exhibits.</a:t>
            </a:r>
          </a:p>
          <a:p>
            <a:pPr marL="342900" marR="0" lvl="0" indent="-342900">
              <a:spcBef>
                <a:spcPts val="0"/>
              </a:spcBef>
              <a:spcAft>
                <a:spcPts val="0"/>
              </a:spcAft>
              <a:buFont typeface="Calibri" panose="020F0502020204030204" pitchFamily="34" charset="0"/>
              <a:buChar char="-"/>
            </a:pPr>
            <a:r>
              <a:rPr lang="en-US">
                <a:effectLst/>
                <a:latin typeface="Calibri" panose="020F0502020204030204" pitchFamily="34" charset="0"/>
                <a:ea typeface="Calibri" panose="020F0502020204030204" pitchFamily="34" charset="0"/>
                <a:cs typeface="Times New Roman" panose="02020603050405020304" pitchFamily="18" charset="0"/>
              </a:rPr>
              <a:t>Exhibits typically include: </a:t>
            </a:r>
          </a:p>
          <a:p>
            <a:pPr marL="742950" marR="0" lvl="1" indent="-285750">
              <a:spcBef>
                <a:spcPts val="0"/>
              </a:spcBef>
              <a:spcAft>
                <a:spcPts val="0"/>
              </a:spcAft>
              <a:buFont typeface="Courier New" panose="02070309020205020404" pitchFamily="49" charset="0"/>
              <a:buChar char="o"/>
            </a:pPr>
            <a:r>
              <a:rPr lang="en-US" dirty="0">
                <a:effectLst/>
                <a:latin typeface="Calibri" panose="020F0502020204030204" pitchFamily="34" charset="0"/>
                <a:ea typeface="Calibri" panose="020F0502020204030204" pitchFamily="34" charset="0"/>
                <a:cs typeface="Times New Roman" panose="02020603050405020304" pitchFamily="18" charset="0"/>
              </a:rPr>
              <a:t>The lease agreement. </a:t>
            </a:r>
            <a:endParaRPr lang="en-US">
              <a:effectLst/>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spcBef>
                <a:spcPts val="0"/>
              </a:spcBef>
              <a:spcAft>
                <a:spcPts val="800"/>
              </a:spcAft>
              <a:buFont typeface="Courier New" panose="02070309020205020404" pitchFamily="49" charset="0"/>
              <a:buChar char="o"/>
            </a:pPr>
            <a:r>
              <a:rPr lang="en-US" dirty="0">
                <a:effectLst/>
                <a:latin typeface="Calibri" panose="020F0502020204030204" pitchFamily="34" charset="0"/>
                <a:ea typeface="Calibri" panose="020F0502020204030204" pitchFamily="34" charset="0"/>
                <a:cs typeface="Times New Roman" panose="02020603050405020304" pitchFamily="18" charset="0"/>
              </a:rPr>
              <a:t>A copy of the notices sent to the tenant and an affidavit of service attesting to the service.</a:t>
            </a:r>
            <a:endParaRPr lang="en-US">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pic>
        <p:nvPicPr>
          <p:cNvPr id="14" name="Picture 13">
            <a:extLst>
              <a:ext uri="{FF2B5EF4-FFF2-40B4-BE49-F238E27FC236}">
                <a16:creationId xmlns:a16="http://schemas.microsoft.com/office/drawing/2014/main" id="{DCC0100C-A457-45B1-8A8B-8740F43EC158}"/>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t="1538" b="-1538"/>
          <a:stretch/>
        </p:blipFill>
        <p:spPr bwMode="black">
          <a:xfrm>
            <a:off x="0" y="6126480"/>
            <a:ext cx="12192000" cy="742950"/>
          </a:xfrm>
          <a:prstGeom prst="rect">
            <a:avLst/>
          </a:prstGeom>
        </p:spPr>
      </p:pic>
      <p:pic>
        <p:nvPicPr>
          <p:cNvPr id="4" name="Picture 3">
            <a:extLst>
              <a:ext uri="{FF2B5EF4-FFF2-40B4-BE49-F238E27FC236}">
                <a16:creationId xmlns:a16="http://schemas.microsoft.com/office/drawing/2014/main" id="{8F7D28C5-C55C-75FE-1851-89B0E333D4CE}"/>
              </a:ext>
            </a:extLst>
          </p:cNvPr>
          <p:cNvPicPr>
            <a:picLocks noChangeAspect="1"/>
          </p:cNvPicPr>
          <p:nvPr/>
        </p:nvPicPr>
        <p:blipFill>
          <a:blip r:embed="rId3"/>
          <a:stretch>
            <a:fillRect/>
          </a:stretch>
        </p:blipFill>
        <p:spPr>
          <a:xfrm>
            <a:off x="8653981" y="4510923"/>
            <a:ext cx="2670279" cy="725487"/>
          </a:xfrm>
          <a:prstGeom prst="rect">
            <a:avLst/>
          </a:prstGeom>
        </p:spPr>
      </p:pic>
    </p:spTree>
    <p:extLst>
      <p:ext uri="{BB962C8B-B14F-4D97-AF65-F5344CB8AC3E}">
        <p14:creationId xmlns:p14="http://schemas.microsoft.com/office/powerpoint/2010/main" val="3439559119"/>
      </p:ext>
    </p:extLst>
  </p:cSld>
  <p:clrMapOvr>
    <a:overrideClrMapping bg1="dk1" tx1="lt1" bg2="dk2" tx2="lt2" accent1="accent1" accent2="accent2" accent3="accent3" accent4="accent4" accent5="accent5" accent6="accent6" hlink="hlink" folHlink="folHlink"/>
  </p:clrMapOvr>
</p:sld>
</file>

<file path=ppt/slides/slide13.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4000"/>
                <a:satMod val="80000"/>
                <a:lumMod val="106000"/>
              </a:schemeClr>
            </a:gs>
            <a:gs pos="100000">
              <a:schemeClr val="bg2">
                <a:shade val="80000"/>
              </a:schemeClr>
            </a:gs>
          </a:gsLst>
          <a:path path="circle">
            <a:fillToRect l="43000" r="43000" b="100000"/>
          </a:path>
        </a:gradFill>
        <a:effectLst/>
      </p:bgPr>
    </p:bg>
    <p:spTree>
      <p:nvGrpSpPr>
        <p:cNvPr id="1" name=""/>
        <p:cNvGrpSpPr/>
        <p:nvPr/>
      </p:nvGrpSpPr>
      <p:grpSpPr>
        <a:xfrm>
          <a:off x="0" y="0"/>
          <a:ext cx="0" cy="0"/>
          <a:chOff x="0" y="0"/>
          <a:chExt cx="0" cy="0"/>
        </a:xfrm>
      </p:grpSpPr>
      <p:sp>
        <p:nvSpPr>
          <p:cNvPr id="33" name="Rectangle 8">
            <a:extLst>
              <a:ext uri="{FF2B5EF4-FFF2-40B4-BE49-F238E27FC236}">
                <a16:creationId xmlns:a16="http://schemas.microsoft.com/office/drawing/2014/main" id="{84C75E2B-CACA-478C-B26B-182AF87A18E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19476"/>
            <a:ext cx="12192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pic>
        <p:nvPicPr>
          <p:cNvPr id="34" name="Picture 10">
            <a:extLst>
              <a:ext uri="{FF2B5EF4-FFF2-40B4-BE49-F238E27FC236}">
                <a16:creationId xmlns:a16="http://schemas.microsoft.com/office/drawing/2014/main" id="{50FF2874-547C-4D14-9E18-28B19002FB8C}"/>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t="1538" b="-1538"/>
          <a:stretch/>
        </p:blipFill>
        <p:spPr bwMode="black">
          <a:xfrm>
            <a:off x="0" y="6126480"/>
            <a:ext cx="12192000" cy="742950"/>
          </a:xfrm>
          <a:prstGeom prst="rect">
            <a:avLst/>
          </a:prstGeom>
        </p:spPr>
      </p:pic>
      <p:cxnSp>
        <p:nvCxnSpPr>
          <p:cNvPr id="35" name="Straight Connector 12">
            <a:extLst>
              <a:ext uri="{FF2B5EF4-FFF2-40B4-BE49-F238E27FC236}">
                <a16:creationId xmlns:a16="http://schemas.microsoft.com/office/drawing/2014/main" id="{36CF827D-A163-47F7-BD87-34EB4FA7D696}"/>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28413"/>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cxnSp>
        <p:nvCxnSpPr>
          <p:cNvPr id="36" name="Straight Connector 14">
            <a:extLst>
              <a:ext uri="{FF2B5EF4-FFF2-40B4-BE49-F238E27FC236}">
                <a16:creationId xmlns:a16="http://schemas.microsoft.com/office/drawing/2014/main" id="{D299D9A9-1DA8-433D-A9BC-FB48D93D421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
        <p:nvSpPr>
          <p:cNvPr id="2" name="Title 1">
            <a:extLst>
              <a:ext uri="{FF2B5EF4-FFF2-40B4-BE49-F238E27FC236}">
                <a16:creationId xmlns:a16="http://schemas.microsoft.com/office/drawing/2014/main" id="{6A0D114E-CAB0-1ABB-2799-87B58ACCDB47}"/>
              </a:ext>
            </a:extLst>
          </p:cNvPr>
          <p:cNvSpPr>
            <a:spLocks noGrp="1"/>
          </p:cNvSpPr>
          <p:nvPr>
            <p:ph type="title"/>
          </p:nvPr>
        </p:nvSpPr>
        <p:spPr>
          <a:xfrm>
            <a:off x="1451579" y="804519"/>
            <a:ext cx="9603275" cy="1049235"/>
          </a:xfrm>
        </p:spPr>
        <p:txBody>
          <a:bodyPr vert="horz" lIns="91440" tIns="45720" rIns="91440" bIns="45720" rtlCol="0" anchor="t">
            <a:normAutofit/>
          </a:bodyPr>
          <a:lstStyle/>
          <a:p>
            <a:r>
              <a:rPr lang="en-US"/>
              <a:t>Petition</a:t>
            </a:r>
            <a:endParaRPr lang="en-US" dirty="0"/>
          </a:p>
        </p:txBody>
      </p:sp>
      <p:pic>
        <p:nvPicPr>
          <p:cNvPr id="4" name="Content Placeholder 3" descr="Graphical user interface, application, Word&#10;&#10;Description automatically generated">
            <a:extLst>
              <a:ext uri="{FF2B5EF4-FFF2-40B4-BE49-F238E27FC236}">
                <a16:creationId xmlns:a16="http://schemas.microsoft.com/office/drawing/2014/main" id="{838F478F-E485-52FA-A469-BF918DC4F257}"/>
              </a:ext>
            </a:extLst>
          </p:cNvPr>
          <p:cNvPicPr>
            <a:picLocks noGrp="1" noChangeAspect="1"/>
          </p:cNvPicPr>
          <p:nvPr>
            <p:ph idx="1"/>
          </p:nvPr>
        </p:nvPicPr>
        <p:blipFill rotWithShape="1">
          <a:blip r:embed="rId3"/>
          <a:srcRect l="56965" t="20407" r="6518" b="5288"/>
          <a:stretch/>
        </p:blipFill>
        <p:spPr bwMode="auto">
          <a:xfrm>
            <a:off x="2834311" y="1947540"/>
            <a:ext cx="7029298" cy="4040670"/>
          </a:xfrm>
          <a:prstGeom prst="rect">
            <a:avLst/>
          </a:prstGeom>
          <a:extLst>
            <a:ext uri="{53640926-AAD7-44D8-BBD7-CCE9431645EC}">
              <a14:shadowObscured xmlns:a14="http://schemas.microsoft.com/office/drawing/2010/main"/>
            </a:ext>
          </a:extLst>
        </p:spPr>
      </p:pic>
    </p:spTree>
    <p:extLst>
      <p:ext uri="{BB962C8B-B14F-4D97-AF65-F5344CB8AC3E}">
        <p14:creationId xmlns:p14="http://schemas.microsoft.com/office/powerpoint/2010/main" val="409358400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tint val="94000"/>
                <a:satMod val="80000"/>
                <a:lumMod val="106000"/>
              </a:schemeClr>
            </a:gs>
            <a:gs pos="100000">
              <a:schemeClr val="bg1">
                <a:shade val="80000"/>
              </a:schemeClr>
            </a:gs>
          </a:gsLst>
          <a:path path="circle">
            <a:fillToRect l="50000" t="50000" r="50000" b="50000"/>
          </a:path>
        </a:gra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54F891EB-ED45-44C3-95D6-FFB2EC07FA1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3"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2EA385B8-7C85-4CE0-AE3A-00EB627B344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19476"/>
            <a:ext cx="12192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2" name="Title 1">
            <a:extLst>
              <a:ext uri="{FF2B5EF4-FFF2-40B4-BE49-F238E27FC236}">
                <a16:creationId xmlns:a16="http://schemas.microsoft.com/office/drawing/2014/main" id="{F44D9434-E49B-5093-F01E-8621D8B049EE}"/>
              </a:ext>
            </a:extLst>
          </p:cNvPr>
          <p:cNvSpPr>
            <a:spLocks noGrp="1"/>
          </p:cNvSpPr>
          <p:nvPr>
            <p:ph type="title"/>
          </p:nvPr>
        </p:nvSpPr>
        <p:spPr>
          <a:xfrm>
            <a:off x="812205" y="804519"/>
            <a:ext cx="3241820" cy="4431360"/>
          </a:xfrm>
        </p:spPr>
        <p:txBody>
          <a:bodyPr anchor="ctr">
            <a:normAutofit/>
          </a:bodyPr>
          <a:lstStyle/>
          <a:p>
            <a:r>
              <a:rPr lang="en-US" dirty="0"/>
              <a:t>Other required court documents/</a:t>
            </a:r>
            <a:br>
              <a:rPr lang="en-US" dirty="0"/>
            </a:br>
            <a:r>
              <a:rPr lang="en-US" dirty="0"/>
              <a:t>Notices</a:t>
            </a:r>
          </a:p>
        </p:txBody>
      </p:sp>
      <p:cxnSp>
        <p:nvCxnSpPr>
          <p:cNvPr id="12" name="Straight Connector 11">
            <a:extLst>
              <a:ext uri="{FF2B5EF4-FFF2-40B4-BE49-F238E27FC236}">
                <a16:creationId xmlns:a16="http://schemas.microsoft.com/office/drawing/2014/main" id="{19AF263B-E208-40DF-A182-5193478DCFA4}"/>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345156" y="890353"/>
            <a:ext cx="0" cy="4572000"/>
          </a:xfrm>
          <a:prstGeom prst="line">
            <a:avLst/>
          </a:prstGeom>
          <a:ln w="31750">
            <a:solidFill>
              <a:schemeClr val="accent1"/>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1E3E70F4-2ED5-1535-AA38-AA7618841943}"/>
              </a:ext>
            </a:extLst>
          </p:cNvPr>
          <p:cNvSpPr>
            <a:spLocks noGrp="1"/>
          </p:cNvSpPr>
          <p:nvPr>
            <p:ph idx="1"/>
          </p:nvPr>
        </p:nvSpPr>
        <p:spPr>
          <a:xfrm>
            <a:off x="4637863" y="804520"/>
            <a:ext cx="6102559" cy="4431359"/>
          </a:xfrm>
        </p:spPr>
        <p:txBody>
          <a:bodyPr anchor="ctr">
            <a:normAutofit/>
          </a:bodyPr>
          <a:lstStyle/>
          <a:p>
            <a:pPr>
              <a:lnSpc>
                <a:spcPct val="110000"/>
              </a:lnSpc>
            </a:pPr>
            <a:r>
              <a:rPr lang="en-US" sz="1300" dirty="0"/>
              <a:t>Notice of Court Date: Eviction Case (USC-LTH1) or </a:t>
            </a:r>
          </a:p>
          <a:p>
            <a:pPr>
              <a:lnSpc>
                <a:spcPct val="110000"/>
              </a:lnSpc>
            </a:pPr>
            <a:r>
              <a:rPr lang="en-US" sz="1300" dirty="0"/>
              <a:t>Notice of Court Date: Rent Not Paid (USC-LTN1)</a:t>
            </a:r>
          </a:p>
          <a:p>
            <a:pPr>
              <a:lnSpc>
                <a:spcPct val="110000"/>
              </a:lnSpc>
            </a:pPr>
            <a:r>
              <a:rPr lang="en-US" sz="1300" dirty="0"/>
              <a:t>Eviction Petition- Holdover (USC-LTH2) or</a:t>
            </a:r>
          </a:p>
          <a:p>
            <a:pPr>
              <a:lnSpc>
                <a:spcPct val="110000"/>
              </a:lnSpc>
            </a:pPr>
            <a:r>
              <a:rPr lang="en-US" sz="1300" dirty="0"/>
              <a:t>Eviction Petition-Rent Not Paid (USC-LTN2)</a:t>
            </a:r>
          </a:p>
          <a:p>
            <a:pPr>
              <a:lnSpc>
                <a:spcPct val="110000"/>
              </a:lnSpc>
            </a:pPr>
            <a:r>
              <a:rPr lang="en-US" sz="1300" dirty="0"/>
              <a:t>Notice to Tenant of Applicability of Inapplicability of the New York State Good Cause Eviction Law (RPL 231-C)</a:t>
            </a:r>
          </a:p>
          <a:p>
            <a:pPr>
              <a:lnSpc>
                <a:spcPct val="110000"/>
              </a:lnSpc>
            </a:pPr>
            <a:r>
              <a:rPr lang="en-US" sz="1300" dirty="0"/>
              <a:t>HUD VAWA Notice of Occupancy Rights Under the Violence Against Women Act</a:t>
            </a:r>
          </a:p>
        </p:txBody>
      </p:sp>
      <p:pic>
        <p:nvPicPr>
          <p:cNvPr id="14" name="Picture 13">
            <a:extLst>
              <a:ext uri="{FF2B5EF4-FFF2-40B4-BE49-F238E27FC236}">
                <a16:creationId xmlns:a16="http://schemas.microsoft.com/office/drawing/2014/main" id="{DCC0100C-A457-45B1-8A8B-8740F43EC158}"/>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t="1538" b="-1538"/>
          <a:stretch/>
        </p:blipFill>
        <p:spPr bwMode="black">
          <a:xfrm>
            <a:off x="0" y="6126480"/>
            <a:ext cx="12192000" cy="742950"/>
          </a:xfrm>
          <a:prstGeom prst="rect">
            <a:avLst/>
          </a:prstGeom>
        </p:spPr>
      </p:pic>
    </p:spTree>
    <p:extLst>
      <p:ext uri="{BB962C8B-B14F-4D97-AF65-F5344CB8AC3E}">
        <p14:creationId xmlns:p14="http://schemas.microsoft.com/office/powerpoint/2010/main" val="3098288418"/>
      </p:ext>
    </p:extLst>
  </p:cSld>
  <p:clrMapOvr>
    <a:overrideClrMapping bg1="dk1" tx1="lt1" bg2="dk2" tx2="lt2" accent1="accent1" accent2="accent2" accent3="accent3" accent4="accent4" accent5="accent5" accent6="accent6" hlink="hlink" folHlink="folHlink"/>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BE9727-F5BA-F224-9A52-55C436164A2D}"/>
              </a:ext>
            </a:extLst>
          </p:cNvPr>
          <p:cNvSpPr>
            <a:spLocks noGrp="1"/>
          </p:cNvSpPr>
          <p:nvPr>
            <p:ph type="title"/>
          </p:nvPr>
        </p:nvSpPr>
        <p:spPr/>
        <p:txBody>
          <a:bodyPr/>
          <a:lstStyle/>
          <a:p>
            <a:r>
              <a:rPr lang="en-US" dirty="0"/>
              <a:t>When you must use a process server/ disinterested third party</a:t>
            </a:r>
          </a:p>
        </p:txBody>
      </p:sp>
      <p:graphicFrame>
        <p:nvGraphicFramePr>
          <p:cNvPr id="4" name="Content Placeholder 3">
            <a:extLst>
              <a:ext uri="{FF2B5EF4-FFF2-40B4-BE49-F238E27FC236}">
                <a16:creationId xmlns:a16="http://schemas.microsoft.com/office/drawing/2014/main" id="{90DDBF75-F78F-B7B8-F9FE-6CB1C2A5EBF9}"/>
              </a:ext>
            </a:extLst>
          </p:cNvPr>
          <p:cNvGraphicFramePr>
            <a:graphicFrameLocks noGrp="1"/>
          </p:cNvGraphicFramePr>
          <p:nvPr>
            <p:ph idx="1"/>
            <p:extLst>
              <p:ext uri="{D42A27DB-BD31-4B8C-83A1-F6EECF244321}">
                <p14:modId xmlns:p14="http://schemas.microsoft.com/office/powerpoint/2010/main" val="3513960523"/>
              </p:ext>
            </p:extLst>
          </p:nvPr>
        </p:nvGraphicFramePr>
        <p:xfrm>
          <a:off x="1450975" y="2016125"/>
          <a:ext cx="9604374" cy="1463040"/>
        </p:xfrm>
        <a:graphic>
          <a:graphicData uri="http://schemas.openxmlformats.org/drawingml/2006/table">
            <a:tbl>
              <a:tblPr firstRow="1" bandRow="1">
                <a:tableStyleId>{5C22544A-7EE6-4342-B048-85BDC9FD1C3A}</a:tableStyleId>
              </a:tblPr>
              <a:tblGrid>
                <a:gridCol w="4802187">
                  <a:extLst>
                    <a:ext uri="{9D8B030D-6E8A-4147-A177-3AD203B41FA5}">
                      <a16:colId xmlns:a16="http://schemas.microsoft.com/office/drawing/2014/main" val="2798684699"/>
                    </a:ext>
                  </a:extLst>
                </a:gridCol>
                <a:gridCol w="4802187">
                  <a:extLst>
                    <a:ext uri="{9D8B030D-6E8A-4147-A177-3AD203B41FA5}">
                      <a16:colId xmlns:a16="http://schemas.microsoft.com/office/drawing/2014/main" val="3957158416"/>
                    </a:ext>
                  </a:extLst>
                </a:gridCol>
              </a:tblGrid>
              <a:tr h="248412">
                <a:tc>
                  <a:txBody>
                    <a:bodyPr/>
                    <a:lstStyle/>
                    <a:p>
                      <a:r>
                        <a:rPr lang="en-US" dirty="0"/>
                        <a:t>MUST</a:t>
                      </a:r>
                    </a:p>
                  </a:txBody>
                  <a:tcPr/>
                </a:tc>
                <a:tc>
                  <a:txBody>
                    <a:bodyPr/>
                    <a:lstStyle/>
                    <a:p>
                      <a:r>
                        <a:rPr lang="en-US" dirty="0"/>
                        <a:t>Not Required</a:t>
                      </a:r>
                    </a:p>
                  </a:txBody>
                  <a:tcPr/>
                </a:tc>
                <a:extLst>
                  <a:ext uri="{0D108BD9-81ED-4DB2-BD59-A6C34878D82A}">
                    <a16:rowId xmlns:a16="http://schemas.microsoft.com/office/drawing/2014/main" val="78650561"/>
                  </a:ext>
                </a:extLst>
              </a:tr>
              <a:tr h="248412">
                <a:tc>
                  <a:txBody>
                    <a:bodyPr/>
                    <a:lstStyle/>
                    <a:p>
                      <a:r>
                        <a:rPr lang="en-US" dirty="0"/>
                        <a:t>Non-payment notice</a:t>
                      </a:r>
                    </a:p>
                  </a:txBody>
                  <a:tcPr/>
                </a:tc>
                <a:tc>
                  <a:txBody>
                    <a:bodyPr/>
                    <a:lstStyle/>
                    <a:p>
                      <a:r>
                        <a:rPr lang="en-US" dirty="0"/>
                        <a:t>5-day notice by certified mail</a:t>
                      </a:r>
                    </a:p>
                  </a:txBody>
                  <a:tcPr/>
                </a:tc>
                <a:extLst>
                  <a:ext uri="{0D108BD9-81ED-4DB2-BD59-A6C34878D82A}">
                    <a16:rowId xmlns:a16="http://schemas.microsoft.com/office/drawing/2014/main" val="2618721586"/>
                  </a:ext>
                </a:extLst>
              </a:tr>
              <a:tr h="248412">
                <a:tc>
                  <a:txBody>
                    <a:bodyPr/>
                    <a:lstStyle/>
                    <a:p>
                      <a:r>
                        <a:rPr lang="en-US" dirty="0"/>
                        <a:t>Early termination notice for breach</a:t>
                      </a:r>
                    </a:p>
                  </a:txBody>
                  <a:tcPr/>
                </a:tc>
                <a:tc>
                  <a:txBody>
                    <a:bodyPr/>
                    <a:lstStyle/>
                    <a:p>
                      <a:r>
                        <a:rPr lang="en-US" dirty="0"/>
                        <a:t>10 day notice to cure</a:t>
                      </a:r>
                    </a:p>
                  </a:txBody>
                  <a:tcPr/>
                </a:tc>
                <a:extLst>
                  <a:ext uri="{0D108BD9-81ED-4DB2-BD59-A6C34878D82A}">
                    <a16:rowId xmlns:a16="http://schemas.microsoft.com/office/drawing/2014/main" val="868952098"/>
                  </a:ext>
                </a:extLst>
              </a:tr>
              <a:tr h="248412">
                <a:tc>
                  <a:txBody>
                    <a:bodyPr/>
                    <a:lstStyle/>
                    <a:p>
                      <a:r>
                        <a:rPr lang="en-US" dirty="0"/>
                        <a:t>Petition</a:t>
                      </a:r>
                    </a:p>
                  </a:txBody>
                  <a:tcPr/>
                </a:tc>
                <a:tc>
                  <a:txBody>
                    <a:bodyPr/>
                    <a:lstStyle/>
                    <a:p>
                      <a:r>
                        <a:rPr lang="en-US" dirty="0"/>
                        <a:t>Non-renewal notice</a:t>
                      </a:r>
                    </a:p>
                  </a:txBody>
                  <a:tcPr/>
                </a:tc>
                <a:extLst>
                  <a:ext uri="{0D108BD9-81ED-4DB2-BD59-A6C34878D82A}">
                    <a16:rowId xmlns:a16="http://schemas.microsoft.com/office/drawing/2014/main" val="2905636555"/>
                  </a:ext>
                </a:extLst>
              </a:tr>
            </a:tbl>
          </a:graphicData>
        </a:graphic>
      </p:graphicFrame>
      <p:pic>
        <p:nvPicPr>
          <p:cNvPr id="1026" name="Picture 2" descr="Funny Process Server | TikTok">
            <a:extLst>
              <a:ext uri="{FF2B5EF4-FFF2-40B4-BE49-F238E27FC236}">
                <a16:creationId xmlns:a16="http://schemas.microsoft.com/office/drawing/2014/main" id="{AB69EF3C-78E5-64D6-09BB-9EC0326D1A08}"/>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18471" r="1557" b="33290"/>
          <a:stretch>
            <a:fillRect/>
          </a:stretch>
        </p:blipFill>
        <p:spPr bwMode="auto">
          <a:xfrm>
            <a:off x="4982740" y="3847594"/>
            <a:ext cx="2078022" cy="181832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3514516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4000"/>
                <a:satMod val="80000"/>
                <a:lumMod val="106000"/>
              </a:schemeClr>
            </a:gs>
            <a:gs pos="100000">
              <a:schemeClr val="bg2">
                <a:shade val="80000"/>
              </a:schemeClr>
            </a:gs>
          </a:gsLst>
          <a:path path="circle">
            <a:fillToRect l="43000" r="43000" b="100000"/>
          </a:path>
        </a:gradFill>
        <a:effectLst/>
      </p:bgPr>
    </p:bg>
    <p:spTree>
      <p:nvGrpSpPr>
        <p:cNvPr id="1" name=""/>
        <p:cNvGrpSpPr/>
        <p:nvPr/>
      </p:nvGrpSpPr>
      <p:grpSpPr>
        <a:xfrm>
          <a:off x="0" y="0"/>
          <a:ext cx="0" cy="0"/>
          <a:chOff x="0" y="0"/>
          <a:chExt cx="0" cy="0"/>
        </a:xfrm>
      </p:grpSpPr>
      <p:sp>
        <p:nvSpPr>
          <p:cNvPr id="1031" name="Rectangle 1030">
            <a:extLst>
              <a:ext uri="{FF2B5EF4-FFF2-40B4-BE49-F238E27FC236}">
                <a16:creationId xmlns:a16="http://schemas.microsoft.com/office/drawing/2014/main" id="{0CABCAE3-64FC-4149-819F-2C181282415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19476"/>
            <a:ext cx="12192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pic>
        <p:nvPicPr>
          <p:cNvPr id="1033" name="Picture 1032">
            <a:extLst>
              <a:ext uri="{FF2B5EF4-FFF2-40B4-BE49-F238E27FC236}">
                <a16:creationId xmlns:a16="http://schemas.microsoft.com/office/drawing/2014/main" id="{012FDCFE-9AD2-4D8A-8CBF-B3AA37EBF6DD}"/>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t="1538" b="-1538"/>
          <a:stretch/>
        </p:blipFill>
        <p:spPr bwMode="black">
          <a:xfrm>
            <a:off x="0" y="6126480"/>
            <a:ext cx="12192000" cy="742950"/>
          </a:xfrm>
          <a:prstGeom prst="rect">
            <a:avLst/>
          </a:prstGeom>
        </p:spPr>
      </p:pic>
      <p:cxnSp>
        <p:nvCxnSpPr>
          <p:cNvPr id="1035" name="Straight Connector 1034">
            <a:extLst>
              <a:ext uri="{FF2B5EF4-FFF2-40B4-BE49-F238E27FC236}">
                <a16:creationId xmlns:a16="http://schemas.microsoft.com/office/drawing/2014/main" id="{FBD463FC-4CA8-4FF4-85A3-AF9F4B98D21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28413"/>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cxnSp>
        <p:nvCxnSpPr>
          <p:cNvPr id="1037" name="Straight Connector 1036">
            <a:extLst>
              <a:ext uri="{FF2B5EF4-FFF2-40B4-BE49-F238E27FC236}">
                <a16:creationId xmlns:a16="http://schemas.microsoft.com/office/drawing/2014/main" id="{BECF35C3-8B44-4F4B-BD25-4C01823DB22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2417780" y="3528542"/>
            <a:ext cx="8637072" cy="0"/>
          </a:xfrm>
          <a:prstGeom prst="line">
            <a:avLst/>
          </a:prstGeom>
          <a:ln w="31750"/>
        </p:spPr>
        <p:style>
          <a:lnRef idx="3">
            <a:schemeClr val="accent1"/>
          </a:lnRef>
          <a:fillRef idx="0">
            <a:schemeClr val="accent1"/>
          </a:fillRef>
          <a:effectRef idx="2">
            <a:schemeClr val="accent1"/>
          </a:effectRef>
          <a:fontRef idx="minor">
            <a:schemeClr val="tx1"/>
          </a:fontRef>
        </p:style>
      </p:cxnSp>
      <p:sp useBgFill="1">
        <p:nvSpPr>
          <p:cNvPr id="1039" name="Rectangle 1038">
            <a:extLst>
              <a:ext uri="{FF2B5EF4-FFF2-40B4-BE49-F238E27FC236}">
                <a16:creationId xmlns:a16="http://schemas.microsoft.com/office/drawing/2014/main" id="{FB376A39-154E-4672-B6EA-EA77F28CF1E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1" name="Rectangle 1040">
            <a:extLst>
              <a:ext uri="{FF2B5EF4-FFF2-40B4-BE49-F238E27FC236}">
                <a16:creationId xmlns:a16="http://schemas.microsoft.com/office/drawing/2014/main" id="{67F330F7-B3EC-45B3-A3B9-8B43F6EE2C8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19476"/>
            <a:ext cx="12192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2" name="Title 1">
            <a:extLst>
              <a:ext uri="{FF2B5EF4-FFF2-40B4-BE49-F238E27FC236}">
                <a16:creationId xmlns:a16="http://schemas.microsoft.com/office/drawing/2014/main" id="{AC38AE23-950F-EFBD-CC5A-9B5758914666}"/>
              </a:ext>
            </a:extLst>
          </p:cNvPr>
          <p:cNvSpPr>
            <a:spLocks noGrp="1"/>
          </p:cNvSpPr>
          <p:nvPr>
            <p:ph type="title"/>
          </p:nvPr>
        </p:nvSpPr>
        <p:spPr>
          <a:xfrm>
            <a:off x="5193458" y="964769"/>
            <a:ext cx="5525305" cy="2376915"/>
          </a:xfrm>
        </p:spPr>
        <p:txBody>
          <a:bodyPr vert="horz" lIns="91440" tIns="45720" rIns="91440" bIns="0" rtlCol="0" anchor="b">
            <a:normAutofit/>
          </a:bodyPr>
          <a:lstStyle/>
          <a:p>
            <a:r>
              <a:rPr lang="en-US" sz="5400" dirty="0"/>
              <a:t>Questions</a:t>
            </a:r>
          </a:p>
        </p:txBody>
      </p:sp>
      <p:grpSp>
        <p:nvGrpSpPr>
          <p:cNvPr id="1043" name="Group 1042">
            <a:extLst>
              <a:ext uri="{FF2B5EF4-FFF2-40B4-BE49-F238E27FC236}">
                <a16:creationId xmlns:a16="http://schemas.microsoft.com/office/drawing/2014/main" id="{1B59C93E-408B-4A18-8823-245025D18216}"/>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632239" y="482171"/>
            <a:ext cx="4074533" cy="5149101"/>
            <a:chOff x="632239" y="482171"/>
            <a:chExt cx="4074533" cy="5149101"/>
          </a:xfrm>
        </p:grpSpPr>
        <p:sp>
          <p:nvSpPr>
            <p:cNvPr id="1044" name="Rectangle 1043">
              <a:extLst>
                <a:ext uri="{FF2B5EF4-FFF2-40B4-BE49-F238E27FC236}">
                  <a16:creationId xmlns:a16="http://schemas.microsoft.com/office/drawing/2014/main" id="{BD194DF9-E912-48FF-90D3-E9D8E645455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2239" y="482171"/>
              <a:ext cx="4074533" cy="5149101"/>
            </a:xfrm>
            <a:prstGeom prst="rect">
              <a:avLst/>
            </a:prstGeom>
            <a:gradFill>
              <a:gsLst>
                <a:gs pos="0">
                  <a:srgbClr val="000001"/>
                </a:gs>
                <a:gs pos="100000">
                  <a:srgbClr val="191919"/>
                </a:gs>
              </a:gsLst>
            </a:gradFill>
            <a:ln w="76200" cmpd="sng">
              <a:noFill/>
              <a:miter lim="800000"/>
            </a:ln>
            <a:effectLst>
              <a:outerShdw blurRad="127000" dist="228600" dir="4740000" sx="98000" sy="98000" algn="tl" rotWithShape="0">
                <a:srgbClr val="000000">
                  <a:alpha val="34000"/>
                </a:srgbClr>
              </a:outerShdw>
            </a:effectLst>
            <a:scene3d>
              <a:camera prst="orthographicFront"/>
              <a:lightRig rig="threePt" dir="t"/>
            </a:scene3d>
            <a:sp3d>
              <a:bevelT w="152400" h="50800" prst="softRound"/>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45" name="Rectangle 1044">
              <a:extLst>
                <a:ext uri="{FF2B5EF4-FFF2-40B4-BE49-F238E27FC236}">
                  <a16:creationId xmlns:a16="http://schemas.microsoft.com/office/drawing/2014/main" id="{299F5B9F-C71E-4714-9F21-74DCC4D343F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45298" y="812507"/>
              <a:ext cx="3450289" cy="4466452"/>
            </a:xfrm>
            <a:prstGeom prst="rect">
              <a:avLst/>
            </a:prstGeom>
            <a:gradFill>
              <a:gsLst>
                <a:gs pos="0">
                  <a:srgbClr val="DADADA"/>
                </a:gs>
                <a:gs pos="100000">
                  <a:srgbClr val="FFFFFE"/>
                </a:gs>
              </a:gsLst>
              <a:lin ang="16200000" scaled="0"/>
            </a:gradFill>
            <a:ln w="50800" cmpd="sng">
              <a:solidFill>
                <a:srgbClr val="191919"/>
              </a:solidFill>
              <a:miter lim="800000"/>
            </a:ln>
            <a:effectLst>
              <a:innerShdw blurRad="63500" dist="88900" dir="14100000">
                <a:srgbClr val="000000">
                  <a:alpha val="30000"/>
                </a:srgbClr>
              </a:innerShdw>
            </a:effectLst>
            <a:scene3d>
              <a:camera prst="orthographicFront"/>
              <a:lightRig rig="threePt" dir="t"/>
            </a:scene3d>
            <a:sp3d>
              <a:bevelT prst="relaxedInset"/>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1047" name="Rectangle 1046">
            <a:extLst>
              <a:ext uri="{FF2B5EF4-FFF2-40B4-BE49-F238E27FC236}">
                <a16:creationId xmlns:a16="http://schemas.microsoft.com/office/drawing/2014/main" id="{B16E59B7-2693-428B-87AD-D8A76E7252D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08720" y="977099"/>
            <a:ext cx="3116213" cy="4136205"/>
          </a:xfrm>
          <a:prstGeom prst="rect">
            <a:avLst/>
          </a:prstGeom>
          <a:solidFill>
            <a:schemeClr val="bg1"/>
          </a:solidFill>
          <a:ln w="635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6" name="Picture 2" descr="Question Mark Images - Clipart library">
            <a:extLst>
              <a:ext uri="{FF2B5EF4-FFF2-40B4-BE49-F238E27FC236}">
                <a16:creationId xmlns:a16="http://schemas.microsoft.com/office/drawing/2014/main" id="{4325985D-4E3A-17D7-6578-0DB8AEB7D010}"/>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tretch>
            <a:fillRect/>
          </a:stretch>
        </p:blipFill>
        <p:spPr bwMode="auto">
          <a:xfrm>
            <a:off x="1271223" y="1207916"/>
            <a:ext cx="2799103" cy="3683030"/>
          </a:xfrm>
          <a:prstGeom prst="rect">
            <a:avLst/>
          </a:prstGeom>
          <a:noFill/>
          <a:extLst>
            <a:ext uri="{909E8E84-426E-40DD-AFC4-6F175D3DCCD1}">
              <a14:hiddenFill xmlns:a14="http://schemas.microsoft.com/office/drawing/2010/main">
                <a:solidFill>
                  <a:srgbClr val="FFFFFF"/>
                </a:solidFill>
              </a14:hiddenFill>
            </a:ext>
          </a:extLst>
        </p:spPr>
      </p:pic>
      <p:cxnSp>
        <p:nvCxnSpPr>
          <p:cNvPr id="1049" name="Straight Connector 1048">
            <a:extLst>
              <a:ext uri="{FF2B5EF4-FFF2-40B4-BE49-F238E27FC236}">
                <a16:creationId xmlns:a16="http://schemas.microsoft.com/office/drawing/2014/main" id="{D89CA9A2-D0CB-48A6-B2ED-03C3EB3AD68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193459" y="3526496"/>
            <a:ext cx="5536119" cy="0"/>
          </a:xfrm>
          <a:prstGeom prst="line">
            <a:avLst/>
          </a:prstGeom>
          <a:ln w="31750"/>
        </p:spPr>
        <p:style>
          <a:lnRef idx="3">
            <a:schemeClr val="accent1"/>
          </a:lnRef>
          <a:fillRef idx="0">
            <a:schemeClr val="accent1"/>
          </a:fillRef>
          <a:effectRef idx="2">
            <a:schemeClr val="accent1"/>
          </a:effectRef>
          <a:fontRef idx="minor">
            <a:schemeClr val="tx1"/>
          </a:fontRef>
        </p:style>
      </p:cxnSp>
      <p:pic>
        <p:nvPicPr>
          <p:cNvPr id="1051" name="Picture 1050">
            <a:extLst>
              <a:ext uri="{FF2B5EF4-FFF2-40B4-BE49-F238E27FC236}">
                <a16:creationId xmlns:a16="http://schemas.microsoft.com/office/drawing/2014/main" id="{8E11A2E1-5E39-4080-93B8-4811FE13D403}"/>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t="1538" b="-1538"/>
          <a:stretch/>
        </p:blipFill>
        <p:spPr bwMode="black">
          <a:xfrm>
            <a:off x="0" y="6126480"/>
            <a:ext cx="12192000" cy="742950"/>
          </a:xfrm>
          <a:prstGeom prst="rect">
            <a:avLst/>
          </a:prstGeom>
        </p:spPr>
      </p:pic>
      <p:cxnSp>
        <p:nvCxnSpPr>
          <p:cNvPr id="1053" name="Straight Connector 1052">
            <a:extLst>
              <a:ext uri="{FF2B5EF4-FFF2-40B4-BE49-F238E27FC236}">
                <a16:creationId xmlns:a16="http://schemas.microsoft.com/office/drawing/2014/main" id="{5A8467B7-9FAF-47EC-A36A-76A9020A51F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28413"/>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pic>
        <p:nvPicPr>
          <p:cNvPr id="3" name="Picture 2">
            <a:extLst>
              <a:ext uri="{FF2B5EF4-FFF2-40B4-BE49-F238E27FC236}">
                <a16:creationId xmlns:a16="http://schemas.microsoft.com/office/drawing/2014/main" id="{EEA4F1BE-4C41-790C-4F09-99695FD8BDE6}"/>
              </a:ext>
            </a:extLst>
          </p:cNvPr>
          <p:cNvPicPr>
            <a:picLocks noChangeAspect="1"/>
          </p:cNvPicPr>
          <p:nvPr/>
        </p:nvPicPr>
        <p:blipFill>
          <a:blip r:embed="rId4"/>
          <a:stretch>
            <a:fillRect/>
          </a:stretch>
        </p:blipFill>
        <p:spPr>
          <a:xfrm>
            <a:off x="9560201" y="147429"/>
            <a:ext cx="2338753" cy="3118337"/>
          </a:xfrm>
          <a:prstGeom prst="rect">
            <a:avLst/>
          </a:prstGeom>
        </p:spPr>
      </p:pic>
      <p:sp>
        <p:nvSpPr>
          <p:cNvPr id="4" name="TextBox 3">
            <a:extLst>
              <a:ext uri="{FF2B5EF4-FFF2-40B4-BE49-F238E27FC236}">
                <a16:creationId xmlns:a16="http://schemas.microsoft.com/office/drawing/2014/main" id="{ADB4767E-93B2-0F29-6D84-368618B4FE1B}"/>
              </a:ext>
            </a:extLst>
          </p:cNvPr>
          <p:cNvSpPr txBox="1"/>
          <p:nvPr/>
        </p:nvSpPr>
        <p:spPr>
          <a:xfrm>
            <a:off x="8663049" y="4140355"/>
            <a:ext cx="2693366" cy="1323439"/>
          </a:xfrm>
          <a:prstGeom prst="rect">
            <a:avLst/>
          </a:prstGeom>
          <a:noFill/>
        </p:spPr>
        <p:txBody>
          <a:bodyPr wrap="none" rtlCol="0">
            <a:spAutoFit/>
          </a:bodyPr>
          <a:lstStyle/>
          <a:p>
            <a:r>
              <a:rPr lang="en-US" sz="2000" dirty="0"/>
              <a:t>Contact Information </a:t>
            </a:r>
          </a:p>
          <a:p>
            <a:r>
              <a:rPr lang="en-US" sz="2000" dirty="0"/>
              <a:t>Rhiannon I. Gifford, Esq. </a:t>
            </a:r>
          </a:p>
          <a:p>
            <a:r>
              <a:rPr lang="en-US" sz="2000" dirty="0">
                <a:hlinkClick r:id="rId5"/>
              </a:rPr>
              <a:t>Gifford@psgglaw.com</a:t>
            </a:r>
            <a:r>
              <a:rPr lang="en-US" sz="2000" dirty="0"/>
              <a:t> </a:t>
            </a:r>
          </a:p>
          <a:p>
            <a:r>
              <a:rPr lang="en-US" sz="2000" dirty="0"/>
              <a:t>(518) 266-1001</a:t>
            </a:r>
          </a:p>
        </p:txBody>
      </p:sp>
    </p:spTree>
    <p:extLst>
      <p:ext uri="{BB962C8B-B14F-4D97-AF65-F5344CB8AC3E}">
        <p14:creationId xmlns:p14="http://schemas.microsoft.com/office/powerpoint/2010/main" val="66249567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tint val="94000"/>
                <a:satMod val="80000"/>
                <a:lumMod val="106000"/>
              </a:schemeClr>
            </a:gs>
            <a:gs pos="100000">
              <a:schemeClr val="bg1">
                <a:shade val="80000"/>
              </a:schemeClr>
            </a:gs>
          </a:gsLst>
          <a:path path="circle">
            <a:fillToRect l="50000" t="50000" r="50000" b="50000"/>
          </a:path>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734ACD-940B-177D-2DF3-5624DD1296F9}"/>
              </a:ext>
            </a:extLst>
          </p:cNvPr>
          <p:cNvSpPr>
            <a:spLocks noGrp="1"/>
          </p:cNvSpPr>
          <p:nvPr>
            <p:ph type="title"/>
          </p:nvPr>
        </p:nvSpPr>
        <p:spPr>
          <a:xfrm>
            <a:off x="1451579" y="804519"/>
            <a:ext cx="9603275" cy="1049235"/>
          </a:xfrm>
        </p:spPr>
        <p:txBody>
          <a:bodyPr>
            <a:normAutofit/>
          </a:bodyPr>
          <a:lstStyle/>
          <a:p>
            <a:r>
              <a:rPr lang="en-US" dirty="0"/>
              <a:t>Introduction</a:t>
            </a:r>
          </a:p>
        </p:txBody>
      </p:sp>
      <p:sp>
        <p:nvSpPr>
          <p:cNvPr id="3" name="Content Placeholder 2">
            <a:extLst>
              <a:ext uri="{FF2B5EF4-FFF2-40B4-BE49-F238E27FC236}">
                <a16:creationId xmlns:a16="http://schemas.microsoft.com/office/drawing/2014/main" id="{465F1039-7CB3-6302-CC81-9F3D3AAAEF73}"/>
              </a:ext>
            </a:extLst>
          </p:cNvPr>
          <p:cNvSpPr>
            <a:spLocks noGrp="1"/>
          </p:cNvSpPr>
          <p:nvPr>
            <p:ph idx="1"/>
          </p:nvPr>
        </p:nvSpPr>
        <p:spPr>
          <a:xfrm>
            <a:off x="1451579" y="2015732"/>
            <a:ext cx="9603275" cy="3613887"/>
          </a:xfrm>
        </p:spPr>
        <p:txBody>
          <a:bodyPr>
            <a:normAutofit fontScale="92500" lnSpcReduction="10000"/>
          </a:bodyPr>
          <a:lstStyle/>
          <a:p>
            <a:r>
              <a:rPr lang="en-US" dirty="0"/>
              <a:t>Pattison, Sampson, Ginsberg &amp; Griffin, PLLC. (518) 266-1000</a:t>
            </a:r>
          </a:p>
          <a:p>
            <a:r>
              <a:rPr lang="en-US" dirty="0"/>
              <a:t>Rhiannon I. Gifford, Esq. (</a:t>
            </a:r>
            <a:r>
              <a:rPr lang="en-US" dirty="0">
                <a:hlinkClick r:id="rId2"/>
              </a:rPr>
              <a:t>gifford@psgglaw.com</a:t>
            </a:r>
            <a:r>
              <a:rPr lang="en-US" dirty="0"/>
              <a:t>) </a:t>
            </a:r>
          </a:p>
          <a:p>
            <a:r>
              <a:rPr lang="en-US" dirty="0"/>
              <a:t>Partner</a:t>
            </a:r>
            <a:endParaRPr lang="en-US" sz="1600" dirty="0"/>
          </a:p>
          <a:p>
            <a:pPr marL="0" indent="0">
              <a:buNone/>
            </a:pPr>
            <a:endParaRPr lang="en-US" sz="1600" dirty="0"/>
          </a:p>
          <a:p>
            <a:pPr marL="0" indent="0">
              <a:buNone/>
            </a:pPr>
            <a:endParaRPr lang="en-US" sz="1600" dirty="0"/>
          </a:p>
          <a:p>
            <a:pPr marL="0" indent="0">
              <a:buNone/>
            </a:pPr>
            <a:r>
              <a:rPr lang="en-US" sz="1600" dirty="0"/>
              <a:t>200+ Years Of Legal Service</a:t>
            </a:r>
          </a:p>
          <a:p>
            <a:pPr marL="0" indent="0">
              <a:buNone/>
            </a:pPr>
            <a:endParaRPr lang="en-US" sz="1600" dirty="0"/>
          </a:p>
          <a:p>
            <a:pPr marL="0" indent="0">
              <a:buNone/>
            </a:pPr>
            <a:r>
              <a:rPr lang="en-US" sz="1600" dirty="0"/>
              <a:t>The Firm Of Pattison, Sampson, Ginsberg &amp; Griffin, PLLC, Traces Its Roots To The Early 1800'S. Located In Troy, New York, The Firm's Practice Is Extensive Throughout The Capital Region And Elsewhere In New York State.</a:t>
            </a:r>
          </a:p>
          <a:p>
            <a:endParaRPr lang="en-US" dirty="0"/>
          </a:p>
          <a:p>
            <a:endParaRPr lang="en-US" dirty="0"/>
          </a:p>
        </p:txBody>
      </p:sp>
      <p:pic>
        <p:nvPicPr>
          <p:cNvPr id="4" name="Picture 3">
            <a:extLst>
              <a:ext uri="{FF2B5EF4-FFF2-40B4-BE49-F238E27FC236}">
                <a16:creationId xmlns:a16="http://schemas.microsoft.com/office/drawing/2014/main" id="{E76E2718-BD7B-6818-BA23-06040EAA5656}"/>
              </a:ext>
            </a:extLst>
          </p:cNvPr>
          <p:cNvPicPr>
            <a:picLocks noChangeAspect="1"/>
          </p:cNvPicPr>
          <p:nvPr/>
        </p:nvPicPr>
        <p:blipFill>
          <a:blip r:embed="rId3"/>
          <a:stretch>
            <a:fillRect/>
          </a:stretch>
        </p:blipFill>
        <p:spPr>
          <a:xfrm>
            <a:off x="8653346" y="2015732"/>
            <a:ext cx="2087075" cy="2782767"/>
          </a:xfrm>
          <a:prstGeom prst="rect">
            <a:avLst/>
          </a:prstGeom>
        </p:spPr>
      </p:pic>
    </p:spTree>
    <p:extLst>
      <p:ext uri="{BB962C8B-B14F-4D97-AF65-F5344CB8AC3E}">
        <p14:creationId xmlns:p14="http://schemas.microsoft.com/office/powerpoint/2010/main" val="4037060425"/>
      </p:ext>
    </p:extLst>
  </p:cSld>
  <p:clrMapOvr>
    <a:overrideClrMapping bg1="dk1" tx1="lt1" bg2="dk2" tx2="lt2" accent1="accent1" accent2="accent2" accent3="accent3" accent4="accent4" accent5="accent5" accent6="accent6" hlink="hlink" folHlink="folHlink"/>
  </p:clrMapOvr>
</p:sld>
</file>

<file path=ppt/slides/slide3.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tint val="94000"/>
                <a:satMod val="80000"/>
                <a:lumMod val="106000"/>
              </a:schemeClr>
            </a:gs>
            <a:gs pos="100000">
              <a:schemeClr val="bg1">
                <a:shade val="80000"/>
              </a:schemeClr>
            </a:gs>
          </a:gsLst>
          <a:path path="circle">
            <a:fillToRect l="50000" t="50000" r="50000" b="50000"/>
          </a:path>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FE266E-4492-BA00-4311-D9781A3F4E44}"/>
              </a:ext>
            </a:extLst>
          </p:cNvPr>
          <p:cNvSpPr>
            <a:spLocks noGrp="1"/>
          </p:cNvSpPr>
          <p:nvPr>
            <p:ph type="title"/>
          </p:nvPr>
        </p:nvSpPr>
        <p:spPr>
          <a:xfrm>
            <a:off x="1451579" y="804519"/>
            <a:ext cx="9603275" cy="1049235"/>
          </a:xfrm>
        </p:spPr>
        <p:txBody>
          <a:bodyPr>
            <a:normAutofit/>
          </a:bodyPr>
          <a:lstStyle/>
          <a:p>
            <a:r>
              <a:rPr lang="en-US" dirty="0"/>
              <a:t>Notices for non-payment of rent</a:t>
            </a:r>
          </a:p>
        </p:txBody>
      </p:sp>
      <p:sp>
        <p:nvSpPr>
          <p:cNvPr id="3" name="Content Placeholder 2">
            <a:extLst>
              <a:ext uri="{FF2B5EF4-FFF2-40B4-BE49-F238E27FC236}">
                <a16:creationId xmlns:a16="http://schemas.microsoft.com/office/drawing/2014/main" id="{1783EC09-9C52-A301-FF29-EC07D5F32A52}"/>
              </a:ext>
            </a:extLst>
          </p:cNvPr>
          <p:cNvSpPr>
            <a:spLocks noGrp="1"/>
          </p:cNvSpPr>
          <p:nvPr>
            <p:ph idx="1"/>
          </p:nvPr>
        </p:nvSpPr>
        <p:spPr>
          <a:xfrm>
            <a:off x="1451579" y="2015732"/>
            <a:ext cx="9603275" cy="3450613"/>
          </a:xfrm>
        </p:spPr>
        <p:txBody>
          <a:bodyPr>
            <a:normAutofit/>
          </a:bodyPr>
          <a:lstStyle/>
          <a:p>
            <a:pPr marL="342900" marR="0" lvl="0" indent="-342900">
              <a:spcBef>
                <a:spcPts val="0"/>
              </a:spcBef>
              <a:spcAft>
                <a:spcPts val="0"/>
              </a:spcAft>
              <a:buFont typeface="Calibri" panose="020F0502020204030204" pitchFamily="34" charset="0"/>
              <a:buChar char="-"/>
            </a:pPr>
            <a:r>
              <a:rPr lang="en-US" dirty="0">
                <a:effectLst/>
                <a:latin typeface="Calibri" panose="020F0502020204030204" pitchFamily="34" charset="0"/>
                <a:ea typeface="Calibri" panose="020F0502020204030204" pitchFamily="34" charset="0"/>
                <a:cs typeface="Times New Roman" panose="02020603050405020304" pitchFamily="18" charset="0"/>
              </a:rPr>
              <a:t>The tenant is entitled to a five-day grace period to pay rent before a late fee can be charged. </a:t>
            </a:r>
          </a:p>
          <a:p>
            <a:pPr marL="342900" marR="0" lvl="0" indent="-342900">
              <a:spcBef>
                <a:spcPts val="0"/>
              </a:spcBef>
              <a:spcAft>
                <a:spcPts val="800"/>
              </a:spcAft>
              <a:buFont typeface="Calibri" panose="020F0502020204030204" pitchFamily="34" charset="0"/>
              <a:buChar char="-"/>
            </a:pPr>
            <a:r>
              <a:rPr lang="en-US" dirty="0">
                <a:effectLst/>
                <a:latin typeface="Calibri" panose="020F0502020204030204" pitchFamily="34" charset="0"/>
                <a:ea typeface="Calibri" panose="020F0502020204030204" pitchFamily="34" charset="0"/>
                <a:cs typeface="Times New Roman" panose="02020603050405020304" pitchFamily="18" charset="0"/>
              </a:rPr>
              <a:t>If rent is due on the 1</a:t>
            </a:r>
            <a:r>
              <a:rPr lang="en-US" baseline="30000" dirty="0">
                <a:effectLst/>
                <a:latin typeface="Calibri" panose="020F0502020204030204" pitchFamily="34" charset="0"/>
                <a:ea typeface="Calibri" panose="020F0502020204030204" pitchFamily="34" charset="0"/>
                <a:cs typeface="Times New Roman" panose="02020603050405020304" pitchFamily="18" charset="0"/>
              </a:rPr>
              <a:t>st</a:t>
            </a:r>
            <a:r>
              <a:rPr lang="en-US" dirty="0">
                <a:effectLst/>
                <a:latin typeface="Calibri" panose="020F0502020204030204" pitchFamily="34" charset="0"/>
                <a:ea typeface="Calibri" panose="020F0502020204030204" pitchFamily="34" charset="0"/>
                <a:cs typeface="Times New Roman" panose="02020603050405020304" pitchFamily="18" charset="0"/>
              </a:rPr>
              <a:t> of the month, a late fee can be charged on the 6th of the month.</a:t>
            </a:r>
          </a:p>
          <a:p>
            <a:pPr marL="342900" marR="0" lvl="0" indent="-342900">
              <a:spcBef>
                <a:spcPts val="0"/>
              </a:spcBef>
              <a:spcAft>
                <a:spcPts val="800"/>
              </a:spcAft>
              <a:buFont typeface="Calibri" panose="020F0502020204030204" pitchFamily="34" charset="0"/>
              <a:buChar char="-"/>
            </a:pPr>
            <a:r>
              <a:rPr lang="en-US" dirty="0">
                <a:effectLst/>
                <a:latin typeface="Calibri" panose="020F0502020204030204" pitchFamily="34" charset="0"/>
                <a:ea typeface="Calibri" panose="020F0502020204030204" pitchFamily="34" charset="0"/>
                <a:cs typeface="Times New Roman" panose="02020603050405020304" pitchFamily="18" charset="0"/>
              </a:rPr>
              <a:t>In order to commence a summary proceeding based upon non-payment of rent, the landlord must send two different notices to the tenant. RPL §235-E and RPAPL 711(2).</a:t>
            </a:r>
          </a:p>
        </p:txBody>
      </p:sp>
      <p:pic>
        <p:nvPicPr>
          <p:cNvPr id="4" name="Picture 3">
            <a:extLst>
              <a:ext uri="{FF2B5EF4-FFF2-40B4-BE49-F238E27FC236}">
                <a16:creationId xmlns:a16="http://schemas.microsoft.com/office/drawing/2014/main" id="{10E07499-D6DB-CEB5-3F45-BC4670D2D9F0}"/>
              </a:ext>
            </a:extLst>
          </p:cNvPr>
          <p:cNvPicPr>
            <a:picLocks noChangeAspect="1"/>
          </p:cNvPicPr>
          <p:nvPr/>
        </p:nvPicPr>
        <p:blipFill>
          <a:blip r:embed="rId2"/>
          <a:stretch>
            <a:fillRect/>
          </a:stretch>
        </p:blipFill>
        <p:spPr>
          <a:xfrm>
            <a:off x="8384575" y="4902836"/>
            <a:ext cx="2670279" cy="725487"/>
          </a:xfrm>
          <a:prstGeom prst="rect">
            <a:avLst/>
          </a:prstGeom>
        </p:spPr>
      </p:pic>
    </p:spTree>
    <p:extLst>
      <p:ext uri="{BB962C8B-B14F-4D97-AF65-F5344CB8AC3E}">
        <p14:creationId xmlns:p14="http://schemas.microsoft.com/office/powerpoint/2010/main" val="1126249383"/>
      </p:ext>
    </p:extLst>
  </p:cSld>
  <p:clrMapOvr>
    <a:overrideClrMapping bg1="dk1" tx1="lt1" bg2="dk2" tx2="lt2" accent1="accent1" accent2="accent2" accent3="accent3" accent4="accent4" accent5="accent5" accent6="accent6" hlink="hlink" folHlink="folHlink"/>
  </p:clrMapOvr>
</p:sld>
</file>

<file path=ppt/slides/slide4.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4000"/>
                <a:satMod val="80000"/>
                <a:lumMod val="106000"/>
              </a:schemeClr>
            </a:gs>
            <a:gs pos="100000">
              <a:schemeClr val="bg2">
                <a:shade val="80000"/>
              </a:schemeClr>
            </a:gs>
          </a:gsLst>
          <a:path path="circle">
            <a:fillToRect l="50000" t="50000" r="50000" b="50000"/>
          </a:path>
        </a:gra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29C51009-A09A-4689-8E6C-F8FC99E6A84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E0DC9B7-2F91-DE71-EB31-225E7633E610}"/>
              </a:ext>
            </a:extLst>
          </p:cNvPr>
          <p:cNvSpPr>
            <a:spLocks noGrp="1"/>
          </p:cNvSpPr>
          <p:nvPr>
            <p:ph type="title"/>
          </p:nvPr>
        </p:nvSpPr>
        <p:spPr>
          <a:xfrm>
            <a:off x="844476" y="1600199"/>
            <a:ext cx="3539266" cy="4297680"/>
          </a:xfrm>
        </p:spPr>
        <p:txBody>
          <a:bodyPr anchor="ctr">
            <a:normAutofit/>
          </a:bodyPr>
          <a:lstStyle/>
          <a:p>
            <a:r>
              <a:rPr lang="en-US" dirty="0">
                <a:effectLst/>
                <a:latin typeface="Gill Sans MT" panose="020B0502020104020203" pitchFamily="34" charset="0"/>
                <a:ea typeface="Calibri" panose="020F0502020204030204" pitchFamily="34" charset="0"/>
                <a:cs typeface="Times New Roman" panose="02020603050405020304" pitchFamily="18" charset="0"/>
              </a:rPr>
              <a:t>RPL § 235-E notice</a:t>
            </a:r>
            <a:endParaRPr lang="en-US" dirty="0">
              <a:latin typeface="Gill Sans MT" panose="020B0502020104020203" pitchFamily="34" charset="0"/>
            </a:endParaRPr>
          </a:p>
        </p:txBody>
      </p:sp>
      <p:cxnSp>
        <p:nvCxnSpPr>
          <p:cNvPr id="10" name="Straight Connector 9">
            <a:extLst>
              <a:ext uri="{FF2B5EF4-FFF2-40B4-BE49-F238E27FC236}">
                <a16:creationId xmlns:a16="http://schemas.microsoft.com/office/drawing/2014/main" id="{9EC65442-F244-409C-BF44-C5D6472E810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4296" y="2148839"/>
            <a:ext cx="0" cy="3200400"/>
          </a:xfrm>
          <a:prstGeom prst="line">
            <a:avLst/>
          </a:prstGeom>
          <a:ln w="31750"/>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D4CF54D3-34EF-8ECD-9FC4-7D8C0B55D9D2}"/>
              </a:ext>
            </a:extLst>
          </p:cNvPr>
          <p:cNvSpPr>
            <a:spLocks noGrp="1"/>
          </p:cNvSpPr>
          <p:nvPr>
            <p:ph idx="1"/>
          </p:nvPr>
        </p:nvSpPr>
        <p:spPr>
          <a:xfrm>
            <a:off x="4924851" y="1600199"/>
            <a:ext cx="6130003" cy="4297680"/>
          </a:xfrm>
        </p:spPr>
        <p:txBody>
          <a:bodyPr anchor="ctr">
            <a:normAutofit/>
          </a:bodyPr>
          <a:lstStyle/>
          <a:p>
            <a:pPr marL="342900" marR="0" lvl="0" indent="-342900">
              <a:spcBef>
                <a:spcPts val="0"/>
              </a:spcBef>
              <a:spcAft>
                <a:spcPts val="0"/>
              </a:spcAft>
              <a:buFont typeface="Calibri" panose="020F0502020204030204" pitchFamily="34" charset="0"/>
              <a:buChar char="-"/>
            </a:pPr>
            <a:r>
              <a:rPr lang="en-US" dirty="0">
                <a:effectLst/>
                <a:latin typeface="Calibri" panose="020F0502020204030204" pitchFamily="34" charset="0"/>
                <a:ea typeface="Calibri" panose="020F0502020204030204" pitchFamily="34" charset="0"/>
                <a:cs typeface="Times New Roman" panose="02020603050405020304" pitchFamily="18" charset="0"/>
              </a:rPr>
              <a:t>This notice must state that the landlord has not received rent within five days of the date specified in the lease. </a:t>
            </a:r>
          </a:p>
          <a:p>
            <a:pPr marL="742950" marR="0" lvl="1" indent="-285750">
              <a:spcBef>
                <a:spcPts val="0"/>
              </a:spcBef>
              <a:spcAft>
                <a:spcPts val="0"/>
              </a:spcAft>
              <a:buFont typeface="Courier New" panose="02070309020205020404" pitchFamily="49" charset="0"/>
              <a:buChar char="o"/>
            </a:pPr>
            <a:r>
              <a:rPr lang="en-US" dirty="0">
                <a:effectLst/>
                <a:latin typeface="Calibri" panose="020F0502020204030204" pitchFamily="34" charset="0"/>
                <a:ea typeface="Calibri" panose="020F0502020204030204" pitchFamily="34" charset="0"/>
                <a:cs typeface="Times New Roman" panose="02020603050405020304" pitchFamily="18" charset="0"/>
              </a:rPr>
              <a:t>Example: </a:t>
            </a:r>
            <a:r>
              <a:rPr lang="en-US" dirty="0">
                <a:latin typeface="Calibri" panose="020F0502020204030204" pitchFamily="34" charset="0"/>
                <a:ea typeface="Calibri" panose="020F0502020204030204" pitchFamily="34" charset="0"/>
                <a:cs typeface="Times New Roman" panose="02020603050405020304" pitchFamily="18" charset="0"/>
              </a:rPr>
              <a:t>I</a:t>
            </a:r>
            <a:r>
              <a:rPr lang="en-US" dirty="0">
                <a:effectLst/>
                <a:latin typeface="Calibri" panose="020F0502020204030204" pitchFamily="34" charset="0"/>
                <a:ea typeface="Calibri" panose="020F0502020204030204" pitchFamily="34" charset="0"/>
                <a:cs typeface="Times New Roman" panose="02020603050405020304" pitchFamily="18" charset="0"/>
              </a:rPr>
              <a:t>f rent is due on the 1</a:t>
            </a:r>
            <a:r>
              <a:rPr lang="en-US" baseline="30000" dirty="0">
                <a:effectLst/>
                <a:latin typeface="Calibri" panose="020F0502020204030204" pitchFamily="34" charset="0"/>
                <a:ea typeface="Calibri" panose="020F0502020204030204" pitchFamily="34" charset="0"/>
                <a:cs typeface="Times New Roman" panose="02020603050405020304" pitchFamily="18" charset="0"/>
              </a:rPr>
              <a:t>st</a:t>
            </a:r>
            <a:r>
              <a:rPr lang="en-US" dirty="0">
                <a:effectLst/>
                <a:latin typeface="Calibri" panose="020F0502020204030204" pitchFamily="34" charset="0"/>
                <a:ea typeface="Calibri" panose="020F0502020204030204" pitchFamily="34" charset="0"/>
                <a:cs typeface="Times New Roman" panose="02020603050405020304" pitchFamily="18" charset="0"/>
              </a:rPr>
              <a:t> of the month, notice may be sent on the 6</a:t>
            </a:r>
            <a:r>
              <a:rPr lang="en-US" baseline="30000" dirty="0">
                <a:effectLst/>
                <a:latin typeface="Calibri" panose="020F0502020204030204" pitchFamily="34" charset="0"/>
                <a:ea typeface="Calibri" panose="020F0502020204030204" pitchFamily="34" charset="0"/>
                <a:cs typeface="Times New Roman" panose="02020603050405020304" pitchFamily="18" charset="0"/>
              </a:rPr>
              <a:t>th</a:t>
            </a:r>
            <a:r>
              <a:rPr lang="en-US" dirty="0">
                <a:effectLst/>
                <a:latin typeface="Calibri" panose="020F0502020204030204" pitchFamily="34" charset="0"/>
                <a:ea typeface="Calibri" panose="020F0502020204030204" pitchFamily="34" charset="0"/>
                <a:cs typeface="Times New Roman" panose="02020603050405020304" pitchFamily="18" charset="0"/>
              </a:rPr>
              <a:t> day of the month.</a:t>
            </a:r>
          </a:p>
          <a:p>
            <a:pPr marL="342900" marR="0" lvl="0" indent="-342900">
              <a:spcBef>
                <a:spcPts val="0"/>
              </a:spcBef>
              <a:spcAft>
                <a:spcPts val="800"/>
              </a:spcAft>
              <a:buFont typeface="Calibri" panose="020F0502020204030204" pitchFamily="34" charset="0"/>
              <a:buChar char="-"/>
            </a:pPr>
            <a:r>
              <a:rPr lang="en-US" dirty="0">
                <a:effectLst/>
                <a:latin typeface="Calibri" panose="020F0502020204030204" pitchFamily="34" charset="0"/>
                <a:ea typeface="Calibri" panose="020F0502020204030204" pitchFamily="34" charset="0"/>
                <a:cs typeface="Times New Roman" panose="02020603050405020304" pitchFamily="18" charset="0"/>
              </a:rPr>
              <a:t>Must be sent by certified mail .</a:t>
            </a:r>
          </a:p>
          <a:p>
            <a:pPr marL="342900" marR="0" lvl="0" indent="-342900">
              <a:spcBef>
                <a:spcPts val="0"/>
              </a:spcBef>
              <a:spcAft>
                <a:spcPts val="800"/>
              </a:spcAft>
              <a:buFont typeface="Calibri" panose="020F0502020204030204" pitchFamily="34" charset="0"/>
              <a:buChar char="-"/>
            </a:pPr>
            <a:r>
              <a:rPr lang="en-US" dirty="0">
                <a:latin typeface="Calibri" panose="020F0502020204030204" pitchFamily="34" charset="0"/>
                <a:ea typeface="Calibri" panose="020F0502020204030204" pitchFamily="34" charset="0"/>
                <a:cs typeface="Times New Roman" panose="02020603050405020304" pitchFamily="18" charset="0"/>
              </a:rPr>
              <a:t>Suggested to send by regular mail as well.</a:t>
            </a:r>
            <a:endParaRPr lang="en-US"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35305721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4000"/>
                <a:satMod val="80000"/>
                <a:lumMod val="106000"/>
              </a:schemeClr>
            </a:gs>
            <a:gs pos="100000">
              <a:schemeClr val="bg2">
                <a:shade val="80000"/>
              </a:schemeClr>
            </a:gs>
          </a:gsLst>
          <a:path path="circle">
            <a:fillToRect l="43000" r="43000" b="100000"/>
          </a:path>
        </a:gra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84C75E2B-CACA-478C-B26B-182AF87A18E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19476"/>
            <a:ext cx="12192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pic>
        <p:nvPicPr>
          <p:cNvPr id="11" name="Picture 10">
            <a:extLst>
              <a:ext uri="{FF2B5EF4-FFF2-40B4-BE49-F238E27FC236}">
                <a16:creationId xmlns:a16="http://schemas.microsoft.com/office/drawing/2014/main" id="{50FF2874-547C-4D14-9E18-28B19002FB8C}"/>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t="1538" b="-1538"/>
          <a:stretch/>
        </p:blipFill>
        <p:spPr bwMode="black">
          <a:xfrm>
            <a:off x="0" y="6126480"/>
            <a:ext cx="12192000" cy="742950"/>
          </a:xfrm>
          <a:prstGeom prst="rect">
            <a:avLst/>
          </a:prstGeom>
        </p:spPr>
      </p:pic>
      <p:cxnSp>
        <p:nvCxnSpPr>
          <p:cNvPr id="13" name="Straight Connector 12">
            <a:extLst>
              <a:ext uri="{FF2B5EF4-FFF2-40B4-BE49-F238E27FC236}">
                <a16:creationId xmlns:a16="http://schemas.microsoft.com/office/drawing/2014/main" id="{36CF827D-A163-47F7-BD87-34EB4FA7D696}"/>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28413"/>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D299D9A9-1DA8-433D-A9BC-FB48D93D421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 useBgFill="1">
        <p:nvSpPr>
          <p:cNvPr id="17" name="Rectangle 16">
            <a:extLst>
              <a:ext uri="{FF2B5EF4-FFF2-40B4-BE49-F238E27FC236}">
                <a16:creationId xmlns:a16="http://schemas.microsoft.com/office/drawing/2014/main" id="{E5204C30-4ABA-4B2E-9D2B-9BEB77E4443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60D2F65F-F91E-49D5-A1AD-D5B53290501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19476"/>
            <a:ext cx="12192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2" name="Title 1">
            <a:extLst>
              <a:ext uri="{FF2B5EF4-FFF2-40B4-BE49-F238E27FC236}">
                <a16:creationId xmlns:a16="http://schemas.microsoft.com/office/drawing/2014/main" id="{A2B1F8B9-9537-B304-30FA-E8ED85E2A09A}"/>
              </a:ext>
            </a:extLst>
          </p:cNvPr>
          <p:cNvSpPr>
            <a:spLocks noGrp="1"/>
          </p:cNvSpPr>
          <p:nvPr>
            <p:ph type="title"/>
          </p:nvPr>
        </p:nvSpPr>
        <p:spPr>
          <a:xfrm>
            <a:off x="8680960" y="1474969"/>
            <a:ext cx="2853278" cy="3151679"/>
          </a:xfrm>
        </p:spPr>
        <p:txBody>
          <a:bodyPr vert="horz" lIns="91440" tIns="45720" rIns="91440" bIns="45720" rtlCol="0" anchor="ctr">
            <a:normAutofit/>
          </a:bodyPr>
          <a:lstStyle/>
          <a:p>
            <a:r>
              <a:rPr lang="en-US"/>
              <a:t>RPL § 235-E notice</a:t>
            </a:r>
            <a:endParaRPr lang="en-US" dirty="0"/>
          </a:p>
        </p:txBody>
      </p:sp>
      <p:grpSp>
        <p:nvGrpSpPr>
          <p:cNvPr id="21" name="Group 20">
            <a:extLst>
              <a:ext uri="{FF2B5EF4-FFF2-40B4-BE49-F238E27FC236}">
                <a16:creationId xmlns:a16="http://schemas.microsoft.com/office/drawing/2014/main" id="{D0BDFEB6-D2AA-410C-A693-EA7E9BBA3BFF}"/>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632237" y="482170"/>
            <a:ext cx="7560115" cy="5149101"/>
            <a:chOff x="7463258" y="583365"/>
            <a:chExt cx="7560115" cy="5181928"/>
          </a:xfrm>
        </p:grpSpPr>
        <p:sp>
          <p:nvSpPr>
            <p:cNvPr id="22" name="Rectangle 21">
              <a:extLst>
                <a:ext uri="{FF2B5EF4-FFF2-40B4-BE49-F238E27FC236}">
                  <a16:creationId xmlns:a16="http://schemas.microsoft.com/office/drawing/2014/main" id="{F57821D8-3BF6-4948-8A87-8BBC164E4CA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463258" y="583365"/>
              <a:ext cx="7560115" cy="5181928"/>
            </a:xfrm>
            <a:prstGeom prst="rect">
              <a:avLst/>
            </a:prstGeom>
            <a:gradFill>
              <a:gsLst>
                <a:gs pos="0">
                  <a:srgbClr val="000001"/>
                </a:gs>
                <a:gs pos="100000">
                  <a:srgbClr val="191919"/>
                </a:gs>
              </a:gsLst>
            </a:gradFill>
            <a:ln w="76200" cmpd="sng">
              <a:noFill/>
              <a:miter lim="800000"/>
            </a:ln>
            <a:effectLst>
              <a:outerShdw blurRad="127000" dist="228600" dir="4740000" sx="98000" sy="98000" algn="tl" rotWithShape="0">
                <a:srgbClr val="000000">
                  <a:alpha val="34000"/>
                </a:srgbClr>
              </a:outerShdw>
            </a:effectLst>
            <a:scene3d>
              <a:camera prst="orthographicFront"/>
              <a:lightRig rig="threePt" dir="t"/>
            </a:scene3d>
            <a:sp3d>
              <a:bevelT w="152400" h="50800" prst="softRound"/>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90732DBE-4BC5-4FB2-8BF7-DE447BE6D85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776317" y="915807"/>
              <a:ext cx="6928279" cy="4494927"/>
            </a:xfrm>
            <a:prstGeom prst="rect">
              <a:avLst/>
            </a:prstGeom>
            <a:gradFill>
              <a:gsLst>
                <a:gs pos="0">
                  <a:srgbClr val="DADADA"/>
                </a:gs>
                <a:gs pos="100000">
                  <a:srgbClr val="FFFFFE"/>
                </a:gs>
              </a:gsLst>
              <a:lin ang="16200000" scaled="0"/>
            </a:gradFill>
            <a:ln w="50800" cmpd="sng">
              <a:solidFill>
                <a:srgbClr val="191919"/>
              </a:solidFill>
              <a:miter lim="800000"/>
            </a:ln>
            <a:effectLst>
              <a:innerShdw blurRad="63500" dist="88900" dir="14100000">
                <a:srgbClr val="000000">
                  <a:alpha val="30000"/>
                </a:srgbClr>
              </a:innerShdw>
            </a:effectLst>
            <a:scene3d>
              <a:camera prst="orthographicFront"/>
              <a:lightRig rig="threePt" dir="t"/>
            </a:scene3d>
            <a:sp3d>
              <a:bevelT prst="relaxedInset"/>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pic>
        <p:nvPicPr>
          <p:cNvPr id="4" name="Content Placeholder 3" descr="Graphical user interface, application, Word&#10;&#10;Description automatically generated">
            <a:extLst>
              <a:ext uri="{FF2B5EF4-FFF2-40B4-BE49-F238E27FC236}">
                <a16:creationId xmlns:a16="http://schemas.microsoft.com/office/drawing/2014/main" id="{4649C2C5-7C81-7F93-34DC-F5FCD390EE2A}"/>
              </a:ext>
            </a:extLst>
          </p:cNvPr>
          <p:cNvPicPr>
            <a:picLocks noGrp="1" noChangeAspect="1"/>
          </p:cNvPicPr>
          <p:nvPr>
            <p:ph idx="1"/>
          </p:nvPr>
        </p:nvPicPr>
        <p:blipFill rotWithShape="1">
          <a:blip r:embed="rId3"/>
          <a:srcRect l="16025" t="19233" r="38462" b="34454"/>
          <a:stretch/>
        </p:blipFill>
        <p:spPr bwMode="auto">
          <a:xfrm>
            <a:off x="1566696" y="1116344"/>
            <a:ext cx="5691970" cy="3866172"/>
          </a:xfrm>
          <a:prstGeom prst="rect">
            <a:avLst/>
          </a:prstGeom>
          <a:extLst>
            <a:ext uri="{53640926-AAD7-44D8-BBD7-CCE9431645EC}">
              <a14:shadowObscured xmlns:a14="http://schemas.microsoft.com/office/drawing/2010/main"/>
            </a:ext>
          </a:extLst>
        </p:spPr>
      </p:pic>
      <p:pic>
        <p:nvPicPr>
          <p:cNvPr id="25" name="Picture 24">
            <a:extLst>
              <a:ext uri="{FF2B5EF4-FFF2-40B4-BE49-F238E27FC236}">
                <a16:creationId xmlns:a16="http://schemas.microsoft.com/office/drawing/2014/main" id="{7CBA4719-C30A-462C-A3A7-5D93A2B30C0C}"/>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t="1538" b="-1538"/>
          <a:stretch/>
        </p:blipFill>
        <p:spPr bwMode="black">
          <a:xfrm>
            <a:off x="0" y="6126480"/>
            <a:ext cx="12192000" cy="742950"/>
          </a:xfrm>
          <a:prstGeom prst="rect">
            <a:avLst/>
          </a:prstGeom>
        </p:spPr>
      </p:pic>
      <p:cxnSp>
        <p:nvCxnSpPr>
          <p:cNvPr id="27" name="Straight Connector 26">
            <a:extLst>
              <a:ext uri="{FF2B5EF4-FFF2-40B4-BE49-F238E27FC236}">
                <a16:creationId xmlns:a16="http://schemas.microsoft.com/office/drawing/2014/main" id="{F30857DA-DEF8-4780-BECA-1C220534422F}"/>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28413"/>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1142741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4000"/>
                <a:satMod val="80000"/>
                <a:lumMod val="106000"/>
              </a:schemeClr>
            </a:gs>
            <a:gs pos="100000">
              <a:schemeClr val="bg2">
                <a:shade val="80000"/>
              </a:schemeClr>
            </a:gs>
          </a:gsLst>
          <a:path path="circle">
            <a:fillToRect l="50000" t="50000" r="50000" b="50000"/>
          </a:path>
        </a:gra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29C51009-A09A-4689-8E6C-F8FC99E6A84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C3E5465-5E66-EC17-F43B-2C37D3D591C3}"/>
              </a:ext>
            </a:extLst>
          </p:cNvPr>
          <p:cNvSpPr>
            <a:spLocks noGrp="1"/>
          </p:cNvSpPr>
          <p:nvPr>
            <p:ph type="title"/>
          </p:nvPr>
        </p:nvSpPr>
        <p:spPr>
          <a:xfrm>
            <a:off x="844476" y="1600199"/>
            <a:ext cx="3539266" cy="4297680"/>
          </a:xfrm>
        </p:spPr>
        <p:txBody>
          <a:bodyPr anchor="ctr">
            <a:normAutofit/>
          </a:bodyPr>
          <a:lstStyle/>
          <a:p>
            <a:r>
              <a:rPr lang="en-US" dirty="0">
                <a:effectLst/>
                <a:latin typeface="Calibri" panose="020F0502020204030204" pitchFamily="34" charset="0"/>
                <a:ea typeface="Calibri" panose="020F0502020204030204" pitchFamily="34" charset="0"/>
                <a:cs typeface="Times New Roman" panose="02020603050405020304" pitchFamily="18" charset="0"/>
              </a:rPr>
              <a:t>RPAPL 711(2) Notice </a:t>
            </a:r>
            <a:endParaRPr lang="en-US" dirty="0"/>
          </a:p>
        </p:txBody>
      </p:sp>
      <p:cxnSp>
        <p:nvCxnSpPr>
          <p:cNvPr id="10" name="Straight Connector 9">
            <a:extLst>
              <a:ext uri="{FF2B5EF4-FFF2-40B4-BE49-F238E27FC236}">
                <a16:creationId xmlns:a16="http://schemas.microsoft.com/office/drawing/2014/main" id="{9EC65442-F244-409C-BF44-C5D6472E810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4296" y="2148839"/>
            <a:ext cx="0" cy="3200400"/>
          </a:xfrm>
          <a:prstGeom prst="line">
            <a:avLst/>
          </a:prstGeom>
          <a:ln w="31750"/>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827350EA-3689-F0C3-221E-F1E12D02B062}"/>
              </a:ext>
            </a:extLst>
          </p:cNvPr>
          <p:cNvSpPr>
            <a:spLocks noGrp="1"/>
          </p:cNvSpPr>
          <p:nvPr>
            <p:ph idx="1"/>
          </p:nvPr>
        </p:nvSpPr>
        <p:spPr>
          <a:xfrm>
            <a:off x="4924851" y="1600199"/>
            <a:ext cx="6130003" cy="4297680"/>
          </a:xfrm>
        </p:spPr>
        <p:txBody>
          <a:bodyPr anchor="ctr">
            <a:normAutofit/>
          </a:bodyPr>
          <a:lstStyle/>
          <a:p>
            <a:pPr marL="342900" marR="0" lvl="0" indent="-342900">
              <a:lnSpc>
                <a:spcPct val="110000"/>
              </a:lnSpc>
              <a:spcBef>
                <a:spcPts val="0"/>
              </a:spcBef>
              <a:spcAft>
                <a:spcPts val="0"/>
              </a:spcAft>
              <a:buFont typeface="Calibri" panose="020F0502020204030204" pitchFamily="34" charset="0"/>
              <a:buChar char="-"/>
            </a:pPr>
            <a:r>
              <a:rPr lang="en-US" sz="1400" dirty="0">
                <a:effectLst/>
                <a:latin typeface="Calibri" panose="020F0502020204030204" pitchFamily="34" charset="0"/>
                <a:ea typeface="Calibri" panose="020F0502020204030204" pitchFamily="34" charset="0"/>
                <a:cs typeface="Times New Roman" panose="02020603050405020304" pitchFamily="18" charset="0"/>
              </a:rPr>
              <a:t>This notice is commonly referred to as the “written demand for payment of rent.” </a:t>
            </a:r>
          </a:p>
          <a:p>
            <a:pPr marL="342900" marR="0" lvl="0" indent="-342900">
              <a:lnSpc>
                <a:spcPct val="110000"/>
              </a:lnSpc>
              <a:spcBef>
                <a:spcPts val="0"/>
              </a:spcBef>
              <a:spcAft>
                <a:spcPts val="0"/>
              </a:spcAft>
              <a:buFont typeface="Calibri" panose="020F0502020204030204" pitchFamily="34" charset="0"/>
              <a:buChar char="-"/>
            </a:pPr>
            <a:r>
              <a:rPr lang="en-US" sz="1400" dirty="0">
                <a:effectLst/>
                <a:latin typeface="Calibri" panose="020F0502020204030204" pitchFamily="34" charset="0"/>
                <a:ea typeface="Calibri" panose="020F0502020204030204" pitchFamily="34" charset="0"/>
                <a:cs typeface="Times New Roman" panose="02020603050405020304" pitchFamily="18" charset="0"/>
              </a:rPr>
              <a:t>Notice must provide the tenant with 14 or </a:t>
            </a:r>
            <a:r>
              <a:rPr lang="en-US" sz="1400" dirty="0">
                <a:latin typeface="Calibri" panose="020F0502020204030204" pitchFamily="34" charset="0"/>
                <a:ea typeface="Calibri" panose="020F0502020204030204" pitchFamily="34" charset="0"/>
                <a:cs typeface="Times New Roman" panose="02020603050405020304" pitchFamily="18" charset="0"/>
              </a:rPr>
              <a:t>30</a:t>
            </a:r>
            <a:r>
              <a:rPr lang="en-US" sz="1400" dirty="0">
                <a:effectLst/>
                <a:latin typeface="Calibri" panose="020F0502020204030204" pitchFamily="34" charset="0"/>
                <a:ea typeface="Calibri" panose="020F0502020204030204" pitchFamily="34" charset="0"/>
                <a:cs typeface="Times New Roman" panose="02020603050405020304" pitchFamily="18" charset="0"/>
              </a:rPr>
              <a:t> days requiring, in the alternative, the payment of the outstanding rent, or that the tenant vacate the premises. </a:t>
            </a:r>
          </a:p>
          <a:p>
            <a:pPr marL="342900" marR="0" lvl="0" indent="-342900">
              <a:lnSpc>
                <a:spcPct val="110000"/>
              </a:lnSpc>
              <a:spcBef>
                <a:spcPts val="0"/>
              </a:spcBef>
              <a:spcAft>
                <a:spcPts val="0"/>
              </a:spcAft>
              <a:buFont typeface="Calibri" panose="020F0502020204030204" pitchFamily="34" charset="0"/>
              <a:buChar char="-"/>
            </a:pPr>
            <a:r>
              <a:rPr lang="en-US" sz="1400" dirty="0">
                <a:effectLst/>
                <a:latin typeface="Calibri" panose="020F0502020204030204" pitchFamily="34" charset="0"/>
                <a:ea typeface="Calibri" panose="020F0502020204030204" pitchFamily="34" charset="0"/>
                <a:cs typeface="Times New Roman" panose="02020603050405020304" pitchFamily="18" charset="0"/>
              </a:rPr>
              <a:t>New HUD regula</a:t>
            </a:r>
            <a:r>
              <a:rPr lang="en-US" sz="1400" dirty="0">
                <a:latin typeface="Calibri" panose="020F0502020204030204" pitchFamily="34" charset="0"/>
                <a:ea typeface="Calibri" panose="020F0502020204030204" pitchFamily="34" charset="0"/>
                <a:cs typeface="Times New Roman" panose="02020603050405020304" pitchFamily="18" charset="0"/>
              </a:rPr>
              <a:t>tion effective January 13, 2025</a:t>
            </a:r>
          </a:p>
          <a:p>
            <a:pPr marL="800100" lvl="1" indent="-342900">
              <a:lnSpc>
                <a:spcPct val="110000"/>
              </a:lnSpc>
              <a:spcBef>
                <a:spcPts val="0"/>
              </a:spcBef>
              <a:buFont typeface="Calibri" panose="020F0502020204030204" pitchFamily="34" charset="0"/>
              <a:buChar char="-"/>
            </a:pPr>
            <a:r>
              <a:rPr lang="en-US" sz="1200" dirty="0">
                <a:effectLst/>
                <a:latin typeface="Calibri" panose="020F0502020204030204" pitchFamily="34" charset="0"/>
                <a:ea typeface="Calibri" panose="020F0502020204030204" pitchFamily="34" charset="0"/>
                <a:cs typeface="Times New Roman" panose="02020603050405020304" pitchFamily="18" charset="0"/>
              </a:rPr>
              <a:t>Section 8 Project-Based Rental Assistance (PBRA)</a:t>
            </a:r>
          </a:p>
          <a:p>
            <a:pPr marL="800100" lvl="1" indent="-342900">
              <a:lnSpc>
                <a:spcPct val="110000"/>
              </a:lnSpc>
              <a:spcBef>
                <a:spcPts val="0"/>
              </a:spcBef>
              <a:buFont typeface="Calibri" panose="020F0502020204030204" pitchFamily="34" charset="0"/>
              <a:buChar char="-"/>
            </a:pPr>
            <a:r>
              <a:rPr lang="en-US" sz="1200" dirty="0">
                <a:latin typeface="Calibri" panose="020F0502020204030204" pitchFamily="34" charset="0"/>
                <a:ea typeface="Calibri" panose="020F0502020204030204" pitchFamily="34" charset="0"/>
                <a:cs typeface="Times New Roman" panose="02020603050405020304" pitchFamily="18" charset="0"/>
              </a:rPr>
              <a:t>Public Housing Units</a:t>
            </a:r>
          </a:p>
          <a:p>
            <a:pPr marL="800100" lvl="1" indent="-342900">
              <a:lnSpc>
                <a:spcPct val="110000"/>
              </a:lnSpc>
              <a:spcBef>
                <a:spcPts val="0"/>
              </a:spcBef>
              <a:buFont typeface="Calibri" panose="020F0502020204030204" pitchFamily="34" charset="0"/>
              <a:buChar char="-"/>
            </a:pPr>
            <a:r>
              <a:rPr lang="en-US" sz="1200" dirty="0">
                <a:effectLst/>
                <a:latin typeface="Calibri" panose="020F0502020204030204" pitchFamily="34" charset="0"/>
                <a:ea typeface="Calibri" panose="020F0502020204030204" pitchFamily="34" charset="0"/>
                <a:cs typeface="Times New Roman" panose="02020603050405020304" pitchFamily="18" charset="0"/>
              </a:rPr>
              <a:t>Supportive housing for elderly and disabled persons</a:t>
            </a:r>
          </a:p>
          <a:p>
            <a:pPr marL="800100" lvl="1" indent="-342900">
              <a:lnSpc>
                <a:spcPct val="110000"/>
              </a:lnSpc>
              <a:spcBef>
                <a:spcPts val="0"/>
              </a:spcBef>
              <a:buFont typeface="Calibri" panose="020F0502020204030204" pitchFamily="34" charset="0"/>
              <a:buChar char="-"/>
            </a:pPr>
            <a:r>
              <a:rPr lang="en-US" sz="1200" dirty="0">
                <a:latin typeface="Calibri" panose="020F0502020204030204" pitchFamily="34" charset="0"/>
                <a:ea typeface="Calibri" panose="020F0502020204030204" pitchFamily="34" charset="0"/>
                <a:cs typeface="Times New Roman" panose="02020603050405020304" pitchFamily="18" charset="0"/>
              </a:rPr>
              <a:t>NOT Housing Choice Voucher (HCV) program</a:t>
            </a:r>
          </a:p>
          <a:p>
            <a:pPr marL="800100" lvl="1" indent="-342900">
              <a:lnSpc>
                <a:spcPct val="110000"/>
              </a:lnSpc>
              <a:spcBef>
                <a:spcPts val="0"/>
              </a:spcBef>
              <a:buFont typeface="Calibri" panose="020F0502020204030204" pitchFamily="34" charset="0"/>
              <a:buChar char="-"/>
            </a:pPr>
            <a:r>
              <a:rPr lang="en-US" sz="1200" dirty="0">
                <a:effectLst/>
                <a:latin typeface="Calibri" panose="020F0502020204030204" pitchFamily="34" charset="0"/>
                <a:ea typeface="Calibri" panose="020F0502020204030204" pitchFamily="34" charset="0"/>
                <a:cs typeface="Times New Roman" panose="02020603050405020304" pitchFamily="18" charset="0"/>
              </a:rPr>
              <a:t>NOT Project-B</a:t>
            </a:r>
            <a:r>
              <a:rPr lang="en-US" sz="1200" dirty="0">
                <a:latin typeface="Calibri" panose="020F0502020204030204" pitchFamily="34" charset="0"/>
                <a:ea typeface="Calibri" panose="020F0502020204030204" pitchFamily="34" charset="0"/>
                <a:cs typeface="Times New Roman" panose="02020603050405020304" pitchFamily="18" charset="0"/>
              </a:rPr>
              <a:t>ased Voucher (PBV program)</a:t>
            </a:r>
          </a:p>
          <a:p>
            <a:pPr marL="800100" lvl="1" indent="-342900">
              <a:lnSpc>
                <a:spcPct val="110000"/>
              </a:lnSpc>
              <a:spcBef>
                <a:spcPts val="0"/>
              </a:spcBef>
              <a:buFont typeface="Calibri" panose="020F0502020204030204" pitchFamily="34" charset="0"/>
              <a:buChar char="-"/>
            </a:pPr>
            <a:r>
              <a:rPr lang="en-US" sz="1200" dirty="0">
                <a:effectLst/>
                <a:latin typeface="Calibri" panose="020F0502020204030204" pitchFamily="34" charset="0"/>
                <a:ea typeface="Calibri" panose="020F0502020204030204" pitchFamily="34" charset="0"/>
                <a:cs typeface="Times New Roman" panose="02020603050405020304" pitchFamily="18" charset="0"/>
              </a:rPr>
              <a:t>NOT Rental Assistance Demonstration (R</a:t>
            </a:r>
            <a:r>
              <a:rPr lang="en-US" sz="1200" dirty="0">
                <a:latin typeface="Calibri" panose="020F0502020204030204" pitchFamily="34" charset="0"/>
                <a:ea typeface="Calibri" panose="020F0502020204030204" pitchFamily="34" charset="0"/>
                <a:cs typeface="Times New Roman" panose="02020603050405020304" pitchFamily="18" charset="0"/>
              </a:rPr>
              <a:t>AD) program</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10000"/>
              </a:lnSpc>
            </a:pPr>
            <a:r>
              <a:rPr lang="en-US" sz="1400" dirty="0">
                <a:latin typeface="Calibri" panose="020F0502020204030204" pitchFamily="34" charset="0"/>
                <a:ea typeface="Calibri" panose="020F0502020204030204" pitchFamily="34" charset="0"/>
                <a:cs typeface="Times New Roman" panose="02020603050405020304" pitchFamily="18" charset="0"/>
              </a:rPr>
              <a:t>CARES Act “covered dwellings” must still provide 30 days </a:t>
            </a:r>
          </a:p>
          <a:p>
            <a:pPr>
              <a:lnSpc>
                <a:spcPct val="110000"/>
              </a:lnSpc>
            </a:pPr>
            <a:r>
              <a:rPr lang="en-US" sz="1400" dirty="0"/>
              <a:t>If you are a PHA you must incorporate 30 day notice in the lease or by addendum no later than July 16</a:t>
            </a:r>
            <a:r>
              <a:rPr lang="en-US" sz="1400"/>
              <a:t>, 2026</a:t>
            </a:r>
            <a:endParaRPr lang="en-US" sz="1400" dirty="0"/>
          </a:p>
          <a:p>
            <a:pPr>
              <a:lnSpc>
                <a:spcPct val="110000"/>
              </a:lnSpc>
            </a:pPr>
            <a:r>
              <a:rPr lang="en-US" sz="1400" dirty="0"/>
              <a:t>HUD will release a model lease for PBRA- must use within 14 months of release </a:t>
            </a:r>
          </a:p>
        </p:txBody>
      </p:sp>
    </p:spTree>
    <p:extLst>
      <p:ext uri="{BB962C8B-B14F-4D97-AF65-F5344CB8AC3E}">
        <p14:creationId xmlns:p14="http://schemas.microsoft.com/office/powerpoint/2010/main" val="306223787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9A591C-5F43-37E8-868A-DEC125A0922C}"/>
              </a:ext>
            </a:extLst>
          </p:cNvPr>
          <p:cNvSpPr>
            <a:spLocks noGrp="1"/>
          </p:cNvSpPr>
          <p:nvPr>
            <p:ph type="title"/>
          </p:nvPr>
        </p:nvSpPr>
        <p:spPr/>
        <p:txBody>
          <a:bodyPr/>
          <a:lstStyle/>
          <a:p>
            <a:r>
              <a:rPr lang="en-US" dirty="0"/>
              <a:t>30 day notice requirements</a:t>
            </a:r>
          </a:p>
        </p:txBody>
      </p:sp>
      <p:sp>
        <p:nvSpPr>
          <p:cNvPr id="3" name="Content Placeholder 2">
            <a:extLst>
              <a:ext uri="{FF2B5EF4-FFF2-40B4-BE49-F238E27FC236}">
                <a16:creationId xmlns:a16="http://schemas.microsoft.com/office/drawing/2014/main" id="{DB4EE4E8-6681-0E95-CE53-52268F2F4F5D}"/>
              </a:ext>
            </a:extLst>
          </p:cNvPr>
          <p:cNvSpPr>
            <a:spLocks noGrp="1"/>
          </p:cNvSpPr>
          <p:nvPr>
            <p:ph idx="1"/>
          </p:nvPr>
        </p:nvSpPr>
        <p:spPr/>
        <p:txBody>
          <a:bodyPr/>
          <a:lstStyle/>
          <a:p>
            <a:r>
              <a:rPr lang="en-US" dirty="0"/>
              <a:t>An itemized breakdown, by month, of the alleged amount owed by the tenant, along with any other arrearages allowed by HUD and included in the lease;</a:t>
            </a:r>
          </a:p>
          <a:p>
            <a:r>
              <a:rPr lang="en-US" dirty="0"/>
              <a:t>The date by which the household must pay before a formal eviction is filed;</a:t>
            </a:r>
          </a:p>
          <a:p>
            <a:r>
              <a:rPr lang="en-US" dirty="0"/>
              <a:t>Instructions on how the household can cure nonpayment;</a:t>
            </a:r>
          </a:p>
          <a:p>
            <a:r>
              <a:rPr lang="en-US" dirty="0"/>
              <a:t>Information on how the household can recertify their income, request a minimum rent hardship exemption, and (if applicable), switch from flat rent to income-based rent</a:t>
            </a:r>
          </a:p>
          <a:p>
            <a:endParaRPr lang="en-US" dirty="0"/>
          </a:p>
        </p:txBody>
      </p:sp>
    </p:spTree>
    <p:extLst>
      <p:ext uri="{BB962C8B-B14F-4D97-AF65-F5344CB8AC3E}">
        <p14:creationId xmlns:p14="http://schemas.microsoft.com/office/powerpoint/2010/main" val="402349442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4000"/>
                <a:satMod val="80000"/>
                <a:lumMod val="106000"/>
              </a:schemeClr>
            </a:gs>
            <a:gs pos="100000">
              <a:schemeClr val="bg2">
                <a:shade val="80000"/>
              </a:schemeClr>
            </a:gs>
          </a:gsLst>
          <a:path path="circle">
            <a:fillToRect l="43000" r="43000" b="100000"/>
          </a:path>
        </a:gradFill>
        <a:effectLst/>
      </p:bgPr>
    </p:bg>
    <p:spTree>
      <p:nvGrpSpPr>
        <p:cNvPr id="1" name=""/>
        <p:cNvGrpSpPr/>
        <p:nvPr/>
      </p:nvGrpSpPr>
      <p:grpSpPr>
        <a:xfrm>
          <a:off x="0" y="0"/>
          <a:ext cx="0" cy="0"/>
          <a:chOff x="0" y="0"/>
          <a:chExt cx="0" cy="0"/>
        </a:xfrm>
      </p:grpSpPr>
      <p:sp>
        <p:nvSpPr>
          <p:cNvPr id="36" name="Rectangle 35">
            <a:extLst>
              <a:ext uri="{FF2B5EF4-FFF2-40B4-BE49-F238E27FC236}">
                <a16:creationId xmlns:a16="http://schemas.microsoft.com/office/drawing/2014/main" id="{0CABCAE3-64FC-4149-819F-2C181282415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19476"/>
            <a:ext cx="12192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pic>
        <p:nvPicPr>
          <p:cNvPr id="38" name="Picture 37">
            <a:extLst>
              <a:ext uri="{FF2B5EF4-FFF2-40B4-BE49-F238E27FC236}">
                <a16:creationId xmlns:a16="http://schemas.microsoft.com/office/drawing/2014/main" id="{012FDCFE-9AD2-4D8A-8CBF-B3AA37EBF6DD}"/>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t="1538" b="-1538"/>
          <a:stretch/>
        </p:blipFill>
        <p:spPr bwMode="black">
          <a:xfrm>
            <a:off x="0" y="6126480"/>
            <a:ext cx="12192000" cy="742950"/>
          </a:xfrm>
          <a:prstGeom prst="rect">
            <a:avLst/>
          </a:prstGeom>
        </p:spPr>
      </p:pic>
      <p:cxnSp>
        <p:nvCxnSpPr>
          <p:cNvPr id="40" name="Straight Connector 39">
            <a:extLst>
              <a:ext uri="{FF2B5EF4-FFF2-40B4-BE49-F238E27FC236}">
                <a16:creationId xmlns:a16="http://schemas.microsoft.com/office/drawing/2014/main" id="{FBD463FC-4CA8-4FF4-85A3-AF9F4B98D21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28413"/>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BECF35C3-8B44-4F4B-BD25-4C01823DB22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2417780" y="3528542"/>
            <a:ext cx="8637072" cy="0"/>
          </a:xfrm>
          <a:prstGeom prst="line">
            <a:avLst/>
          </a:prstGeom>
          <a:ln w="31750"/>
        </p:spPr>
        <p:style>
          <a:lnRef idx="3">
            <a:schemeClr val="accent1"/>
          </a:lnRef>
          <a:fillRef idx="0">
            <a:schemeClr val="accent1"/>
          </a:fillRef>
          <a:effectRef idx="2">
            <a:schemeClr val="accent1"/>
          </a:effectRef>
          <a:fontRef idx="minor">
            <a:schemeClr val="tx1"/>
          </a:fontRef>
        </p:style>
      </p:cxnSp>
      <p:sp useBgFill="1">
        <p:nvSpPr>
          <p:cNvPr id="44" name="Rectangle 43">
            <a:extLst>
              <a:ext uri="{FF2B5EF4-FFF2-40B4-BE49-F238E27FC236}">
                <a16:creationId xmlns:a16="http://schemas.microsoft.com/office/drawing/2014/main" id="{2FA7AD0A-1871-4DF8-9235-F49D0513B9C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45">
            <a:extLst>
              <a:ext uri="{FF2B5EF4-FFF2-40B4-BE49-F238E27FC236}">
                <a16:creationId xmlns:a16="http://schemas.microsoft.com/office/drawing/2014/main" id="{36B04CFB-FAE5-47DD-9B3E-4E9BA7A89CC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19476"/>
            <a:ext cx="12192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2" name="Title 1">
            <a:extLst>
              <a:ext uri="{FF2B5EF4-FFF2-40B4-BE49-F238E27FC236}">
                <a16:creationId xmlns:a16="http://schemas.microsoft.com/office/drawing/2014/main" id="{8B830A8B-AEFF-9980-E9A6-A5838278EB66}"/>
              </a:ext>
            </a:extLst>
          </p:cNvPr>
          <p:cNvSpPr>
            <a:spLocks noGrp="1"/>
          </p:cNvSpPr>
          <p:nvPr>
            <p:ph type="title"/>
          </p:nvPr>
        </p:nvSpPr>
        <p:spPr>
          <a:xfrm>
            <a:off x="659301" y="1474969"/>
            <a:ext cx="2823919" cy="1868760"/>
          </a:xfrm>
        </p:spPr>
        <p:txBody>
          <a:bodyPr vert="horz" lIns="91440" tIns="45720" rIns="91440" bIns="0" rtlCol="0" anchor="b">
            <a:normAutofit/>
          </a:bodyPr>
          <a:lstStyle/>
          <a:p>
            <a:r>
              <a:rPr lang="en-US" sz="3600"/>
              <a:t>RPAPL 711(2) Notice </a:t>
            </a:r>
          </a:p>
        </p:txBody>
      </p:sp>
      <p:cxnSp>
        <p:nvCxnSpPr>
          <p:cNvPr id="48" name="Straight Connector 47">
            <a:extLst>
              <a:ext uri="{FF2B5EF4-FFF2-40B4-BE49-F238E27FC236}">
                <a16:creationId xmlns:a16="http://schemas.microsoft.com/office/drawing/2014/main" id="{EE68D41B-9286-479F-9AB7-678C8E348D71}"/>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59301" y="3528543"/>
            <a:ext cx="2823919" cy="0"/>
          </a:xfrm>
          <a:prstGeom prst="line">
            <a:avLst/>
          </a:prstGeom>
          <a:ln w="31750"/>
        </p:spPr>
        <p:style>
          <a:lnRef idx="3">
            <a:schemeClr val="accent1"/>
          </a:lnRef>
          <a:fillRef idx="0">
            <a:schemeClr val="accent1"/>
          </a:fillRef>
          <a:effectRef idx="2">
            <a:schemeClr val="accent1"/>
          </a:effectRef>
          <a:fontRef idx="minor">
            <a:schemeClr val="tx1"/>
          </a:fontRef>
        </p:style>
      </p:cxnSp>
      <p:grpSp>
        <p:nvGrpSpPr>
          <p:cNvPr id="50" name="Group 49">
            <a:extLst>
              <a:ext uri="{FF2B5EF4-FFF2-40B4-BE49-F238E27FC236}">
                <a16:creationId xmlns:a16="http://schemas.microsoft.com/office/drawing/2014/main" id="{E8ACF89C-CFC3-4D68-B3C4-2BEFB7BBE5F7}"/>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3979389" y="482171"/>
            <a:ext cx="7560115" cy="5149101"/>
            <a:chOff x="3979389" y="482171"/>
            <a:chExt cx="7560115" cy="5149101"/>
          </a:xfrm>
        </p:grpSpPr>
        <p:sp>
          <p:nvSpPr>
            <p:cNvPr id="51" name="Rectangle 50">
              <a:extLst>
                <a:ext uri="{FF2B5EF4-FFF2-40B4-BE49-F238E27FC236}">
                  <a16:creationId xmlns:a16="http://schemas.microsoft.com/office/drawing/2014/main" id="{3B770B7D-3C5C-4682-8DF0-20783592F3B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979389" y="482171"/>
              <a:ext cx="7560115" cy="5149101"/>
            </a:xfrm>
            <a:prstGeom prst="rect">
              <a:avLst/>
            </a:prstGeom>
            <a:gradFill>
              <a:gsLst>
                <a:gs pos="0">
                  <a:srgbClr val="000001"/>
                </a:gs>
                <a:gs pos="100000">
                  <a:srgbClr val="191919"/>
                </a:gs>
              </a:gsLst>
            </a:gradFill>
            <a:ln w="76200" cmpd="sng">
              <a:noFill/>
              <a:miter lim="800000"/>
            </a:ln>
            <a:effectLst>
              <a:outerShdw blurRad="127000" dist="228600" dir="4740000" sx="98000" sy="98000" algn="tl" rotWithShape="0">
                <a:srgbClr val="000000">
                  <a:alpha val="34000"/>
                </a:srgbClr>
              </a:outerShdw>
            </a:effectLst>
            <a:scene3d>
              <a:camera prst="orthographicFront"/>
              <a:lightRig rig="threePt" dir="t"/>
            </a:scene3d>
            <a:sp3d>
              <a:bevelT w="152400" h="50800" prst="softRound"/>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2" name="Rectangle 51">
              <a:extLst>
                <a:ext uri="{FF2B5EF4-FFF2-40B4-BE49-F238E27FC236}">
                  <a16:creationId xmlns:a16="http://schemas.microsoft.com/office/drawing/2014/main" id="{A6893E11-7EC1-4EB6-A2A8-0B693F8FE57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292448" y="812507"/>
              <a:ext cx="6928279" cy="4466452"/>
            </a:xfrm>
            <a:prstGeom prst="rect">
              <a:avLst/>
            </a:prstGeom>
            <a:gradFill>
              <a:gsLst>
                <a:gs pos="0">
                  <a:srgbClr val="DADADA"/>
                </a:gs>
                <a:gs pos="100000">
                  <a:srgbClr val="FFFFFE"/>
                </a:gs>
              </a:gsLst>
              <a:lin ang="16200000" scaled="0"/>
            </a:gradFill>
            <a:ln w="50800" cmpd="sng">
              <a:solidFill>
                <a:srgbClr val="191919"/>
              </a:solidFill>
              <a:miter lim="800000"/>
            </a:ln>
            <a:effectLst>
              <a:innerShdw blurRad="63500" dist="88900" dir="14100000">
                <a:srgbClr val="000000">
                  <a:alpha val="30000"/>
                </a:srgbClr>
              </a:innerShdw>
            </a:effectLst>
            <a:scene3d>
              <a:camera prst="orthographicFront"/>
              <a:lightRig rig="threePt" dir="t"/>
            </a:scene3d>
            <a:sp3d>
              <a:bevelT prst="relaxedInset"/>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54" name="Rectangle 53">
            <a:extLst>
              <a:ext uri="{FF2B5EF4-FFF2-40B4-BE49-F238E27FC236}">
                <a16:creationId xmlns:a16="http://schemas.microsoft.com/office/drawing/2014/main" id="{622F7FD7-8884-4FD5-95AB-0B5C6033AD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55487" y="977965"/>
            <a:ext cx="6615582" cy="4135339"/>
          </a:xfrm>
          <a:prstGeom prst="rect">
            <a:avLst/>
          </a:prstGeom>
          <a:solidFill>
            <a:schemeClr val="bg1"/>
          </a:solidFill>
          <a:ln w="635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Content Placeholder 7" descr="A document with a number of numbers&#10;&#10;AI-generated content may be incorrect.">
            <a:extLst>
              <a:ext uri="{FF2B5EF4-FFF2-40B4-BE49-F238E27FC236}">
                <a16:creationId xmlns:a16="http://schemas.microsoft.com/office/drawing/2014/main" id="{92BF3A2C-55E6-188A-351A-25612BC1A948}"/>
              </a:ext>
            </a:extLst>
          </p:cNvPr>
          <p:cNvPicPr>
            <a:picLocks noGrp="1" noChangeAspect="1"/>
          </p:cNvPicPr>
          <p:nvPr>
            <p:ph idx="1"/>
          </p:nvPr>
        </p:nvPicPr>
        <p:blipFill>
          <a:blip r:embed="rId3"/>
          <a:srcRect t="6272" r="4695" b="20134"/>
          <a:stretch/>
        </p:blipFill>
        <p:spPr>
          <a:xfrm>
            <a:off x="5900998" y="1099224"/>
            <a:ext cx="3958128" cy="3956622"/>
          </a:xfrm>
          <a:prstGeom prst="rect">
            <a:avLst/>
          </a:prstGeom>
        </p:spPr>
      </p:pic>
      <p:pic>
        <p:nvPicPr>
          <p:cNvPr id="56" name="Picture 55">
            <a:extLst>
              <a:ext uri="{FF2B5EF4-FFF2-40B4-BE49-F238E27FC236}">
                <a16:creationId xmlns:a16="http://schemas.microsoft.com/office/drawing/2014/main" id="{16EFE474-4FE0-4E8F-8F09-5ED2C9E76A84}"/>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t="1538" b="-1538"/>
          <a:stretch/>
        </p:blipFill>
        <p:spPr bwMode="black">
          <a:xfrm>
            <a:off x="0" y="6126480"/>
            <a:ext cx="12192000" cy="742950"/>
          </a:xfrm>
          <a:prstGeom prst="rect">
            <a:avLst/>
          </a:prstGeom>
        </p:spPr>
      </p:pic>
      <p:cxnSp>
        <p:nvCxnSpPr>
          <p:cNvPr id="58" name="Straight Connector 57">
            <a:extLst>
              <a:ext uri="{FF2B5EF4-FFF2-40B4-BE49-F238E27FC236}">
                <a16:creationId xmlns:a16="http://schemas.microsoft.com/office/drawing/2014/main" id="{CF8B8C81-54DC-4AF5-B682-3A2C70A6B55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28413"/>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0222495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tint val="94000"/>
                <a:satMod val="80000"/>
                <a:lumMod val="106000"/>
              </a:schemeClr>
            </a:gs>
            <a:gs pos="100000">
              <a:schemeClr val="bg1">
                <a:shade val="80000"/>
              </a:schemeClr>
            </a:gs>
          </a:gsLst>
          <a:path path="circle">
            <a:fillToRect l="50000" t="50000" r="50000" b="50000"/>
          </a:path>
        </a:gra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54F891EB-ED45-44C3-95D6-FFB2EC07FA1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3"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2EA385B8-7C85-4CE0-AE3A-00EB627B344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19476"/>
            <a:ext cx="12192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2" name="Title 1">
            <a:extLst>
              <a:ext uri="{FF2B5EF4-FFF2-40B4-BE49-F238E27FC236}">
                <a16:creationId xmlns:a16="http://schemas.microsoft.com/office/drawing/2014/main" id="{2ADE0A4D-B444-6A94-04DA-5A226103240E}"/>
              </a:ext>
            </a:extLst>
          </p:cNvPr>
          <p:cNvSpPr>
            <a:spLocks noGrp="1"/>
          </p:cNvSpPr>
          <p:nvPr>
            <p:ph type="title"/>
          </p:nvPr>
        </p:nvSpPr>
        <p:spPr>
          <a:xfrm>
            <a:off x="812205" y="804519"/>
            <a:ext cx="3241820" cy="4431360"/>
          </a:xfrm>
        </p:spPr>
        <p:txBody>
          <a:bodyPr anchor="ctr">
            <a:normAutofit/>
          </a:bodyPr>
          <a:lstStyle/>
          <a:p>
            <a:r>
              <a:rPr lang="en-US" dirty="0"/>
              <a:t>Violations of the lease agreement</a:t>
            </a:r>
            <a:br>
              <a:rPr lang="en-US" dirty="0"/>
            </a:br>
            <a:br>
              <a:rPr lang="en-US" dirty="0"/>
            </a:br>
            <a:br>
              <a:rPr lang="en-US" dirty="0"/>
            </a:br>
            <a:br>
              <a:rPr lang="en-US" dirty="0"/>
            </a:br>
            <a:br>
              <a:rPr lang="en-US" dirty="0"/>
            </a:br>
            <a:br>
              <a:rPr lang="en-US" dirty="0"/>
            </a:br>
            <a:endParaRPr lang="en-US" dirty="0"/>
          </a:p>
        </p:txBody>
      </p:sp>
      <p:cxnSp>
        <p:nvCxnSpPr>
          <p:cNvPr id="12" name="Straight Connector 11">
            <a:extLst>
              <a:ext uri="{FF2B5EF4-FFF2-40B4-BE49-F238E27FC236}">
                <a16:creationId xmlns:a16="http://schemas.microsoft.com/office/drawing/2014/main" id="{19AF263B-E208-40DF-A182-5193478DCFA4}"/>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345156" y="890353"/>
            <a:ext cx="0" cy="4572000"/>
          </a:xfrm>
          <a:prstGeom prst="line">
            <a:avLst/>
          </a:prstGeom>
          <a:ln w="31750">
            <a:solidFill>
              <a:schemeClr val="accent1"/>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8819FE85-B829-8BD6-C74B-0BBB69C16B41}"/>
              </a:ext>
            </a:extLst>
          </p:cNvPr>
          <p:cNvSpPr>
            <a:spLocks noGrp="1"/>
          </p:cNvSpPr>
          <p:nvPr>
            <p:ph idx="1"/>
          </p:nvPr>
        </p:nvSpPr>
        <p:spPr>
          <a:xfrm>
            <a:off x="4637863" y="804520"/>
            <a:ext cx="6102559" cy="4431359"/>
          </a:xfrm>
        </p:spPr>
        <p:txBody>
          <a:bodyPr anchor="ctr">
            <a:normAutofit/>
          </a:bodyPr>
          <a:lstStyle/>
          <a:p>
            <a:pPr marL="342900" marR="0" lvl="0" indent="-342900">
              <a:lnSpc>
                <a:spcPct val="110000"/>
              </a:lnSpc>
              <a:spcBef>
                <a:spcPts val="0"/>
              </a:spcBef>
              <a:spcAft>
                <a:spcPts val="0"/>
              </a:spcAft>
              <a:buFont typeface="Calibri" panose="020F0502020204030204" pitchFamily="34" charset="0"/>
              <a:buChar char="-"/>
            </a:pPr>
            <a:r>
              <a:rPr lang="en-US" sz="1300" dirty="0">
                <a:effectLst/>
                <a:latin typeface="Calibri" panose="020F0502020204030204" pitchFamily="34" charset="0"/>
                <a:ea typeface="Calibri" panose="020F0502020204030204" pitchFamily="34" charset="0"/>
                <a:cs typeface="Times New Roman" panose="02020603050405020304" pitchFamily="18" charset="0"/>
              </a:rPr>
              <a:t>If the tenant is in violation of any provision (or rules) of the lease agreement, the tenant must be granted 10 days to cure the defect, or the lease will be terminated.</a:t>
            </a:r>
          </a:p>
          <a:p>
            <a:pPr marL="342900" marR="0" lvl="0" indent="-342900">
              <a:lnSpc>
                <a:spcPct val="110000"/>
              </a:lnSpc>
              <a:spcBef>
                <a:spcPts val="0"/>
              </a:spcBef>
              <a:spcAft>
                <a:spcPts val="0"/>
              </a:spcAft>
              <a:buFont typeface="Calibri" panose="020F0502020204030204" pitchFamily="34" charset="0"/>
              <a:buChar char="-"/>
            </a:pPr>
            <a:r>
              <a:rPr lang="en-US" sz="1300" dirty="0">
                <a:effectLst/>
                <a:latin typeface="Calibri" panose="020F0502020204030204" pitchFamily="34" charset="0"/>
                <a:ea typeface="Calibri" panose="020F0502020204030204" pitchFamily="34" charset="0"/>
                <a:cs typeface="Times New Roman" panose="02020603050405020304" pitchFamily="18" charset="0"/>
              </a:rPr>
              <a:t>The notice to cure must be sufficiently detailed and should identify the provision of the lease agreement that the complained of defect violates. (Remember, eviction proceedings can only be based upon the basis set forth in the notices)</a:t>
            </a:r>
          </a:p>
          <a:p>
            <a:pPr marL="342900" marR="0" lvl="0" indent="-342900">
              <a:lnSpc>
                <a:spcPct val="110000"/>
              </a:lnSpc>
              <a:spcBef>
                <a:spcPts val="0"/>
              </a:spcBef>
              <a:spcAft>
                <a:spcPts val="0"/>
              </a:spcAft>
              <a:buFont typeface="Calibri" panose="020F0502020204030204" pitchFamily="34" charset="0"/>
              <a:buChar char="-"/>
            </a:pPr>
            <a:r>
              <a:rPr lang="en-US" sz="1300" dirty="0">
                <a:effectLst/>
                <a:latin typeface="Calibri" panose="020F0502020204030204" pitchFamily="34" charset="0"/>
                <a:ea typeface="Calibri" panose="020F0502020204030204" pitchFamily="34" charset="0"/>
                <a:cs typeface="Times New Roman" panose="02020603050405020304" pitchFamily="18" charset="0"/>
              </a:rPr>
              <a:t>The notice must set forth definitive and unequivocal terms that the tenant is required to do or refrain from doing to cure the defect.</a:t>
            </a:r>
          </a:p>
          <a:p>
            <a:pPr marL="342900" marR="0" lvl="0" indent="-342900">
              <a:lnSpc>
                <a:spcPct val="110000"/>
              </a:lnSpc>
              <a:spcBef>
                <a:spcPts val="0"/>
              </a:spcBef>
              <a:spcAft>
                <a:spcPts val="0"/>
              </a:spcAft>
              <a:buFont typeface="Calibri" panose="020F0502020204030204" pitchFamily="34" charset="0"/>
              <a:buChar char="-"/>
            </a:pPr>
            <a:r>
              <a:rPr lang="en-US" sz="1300" dirty="0">
                <a:effectLst/>
                <a:latin typeface="Calibri" panose="020F0502020204030204" pitchFamily="34" charset="0"/>
                <a:ea typeface="Calibri" panose="020F0502020204030204" pitchFamily="34" charset="0"/>
                <a:cs typeface="Times New Roman" panose="02020603050405020304" pitchFamily="18" charset="0"/>
              </a:rPr>
              <a:t>The notice should state a date upon which inspection will occur. </a:t>
            </a:r>
          </a:p>
          <a:p>
            <a:pPr marL="342900" marR="0" lvl="0" indent="-342900">
              <a:lnSpc>
                <a:spcPct val="110000"/>
              </a:lnSpc>
              <a:spcBef>
                <a:spcPts val="0"/>
              </a:spcBef>
              <a:spcAft>
                <a:spcPts val="0"/>
              </a:spcAft>
              <a:buFont typeface="Calibri" panose="020F0502020204030204" pitchFamily="34" charset="0"/>
              <a:buChar char="-"/>
            </a:pPr>
            <a:r>
              <a:rPr lang="en-US" sz="1300" dirty="0">
                <a:effectLst/>
                <a:latin typeface="Calibri" panose="020F0502020204030204" pitchFamily="34" charset="0"/>
                <a:ea typeface="Calibri" panose="020F0502020204030204" pitchFamily="34" charset="0"/>
                <a:cs typeface="Times New Roman" panose="02020603050405020304" pitchFamily="18" charset="0"/>
              </a:rPr>
              <a:t>If the tenant fails to remedy the defect by the date of the inspection, the landlord must serve a notice of termination which clearly identifies the basis for the lease termination. </a:t>
            </a:r>
          </a:p>
          <a:p>
            <a:pPr marL="742950" marR="0" lvl="1" indent="-285750">
              <a:lnSpc>
                <a:spcPct val="110000"/>
              </a:lnSpc>
              <a:spcBef>
                <a:spcPts val="0"/>
              </a:spcBef>
              <a:spcAft>
                <a:spcPts val="800"/>
              </a:spcAft>
              <a:buFont typeface="Courier New" panose="02070309020205020404" pitchFamily="49" charset="0"/>
              <a:buChar char="o"/>
            </a:pPr>
            <a:r>
              <a:rPr lang="en-US" sz="1300" dirty="0">
                <a:effectLst/>
                <a:latin typeface="Calibri" panose="020F0502020204030204" pitchFamily="34" charset="0"/>
                <a:ea typeface="Calibri" panose="020F0502020204030204" pitchFamily="34" charset="0"/>
                <a:cs typeface="Times New Roman" panose="02020603050405020304" pitchFamily="18" charset="0"/>
              </a:rPr>
              <a:t>Notice of termination based upon length of tenancy</a:t>
            </a:r>
          </a:p>
          <a:p>
            <a:pPr marL="742950" marR="0" lvl="1" indent="-285750">
              <a:lnSpc>
                <a:spcPct val="110000"/>
              </a:lnSpc>
              <a:spcBef>
                <a:spcPts val="0"/>
              </a:spcBef>
              <a:spcAft>
                <a:spcPts val="800"/>
              </a:spcAft>
              <a:buFont typeface="Courier New" panose="02070309020205020404" pitchFamily="49" charset="0"/>
              <a:buChar char="o"/>
            </a:pPr>
            <a:r>
              <a:rPr lang="en-US" sz="1300" dirty="0">
                <a:effectLst/>
                <a:latin typeface="Calibri" panose="020F0502020204030204" pitchFamily="34" charset="0"/>
                <a:ea typeface="Calibri" panose="020F0502020204030204" pitchFamily="34" charset="0"/>
                <a:cs typeface="Times New Roman" panose="02020603050405020304" pitchFamily="18" charset="0"/>
              </a:rPr>
              <a:t>Date of vacatur must coincide with the end of a term. Example: </a:t>
            </a:r>
            <a:r>
              <a:rPr lang="en-US" sz="1300" dirty="0">
                <a:latin typeface="Calibri" panose="020F0502020204030204" pitchFamily="34" charset="0"/>
                <a:ea typeface="Calibri" panose="020F0502020204030204" pitchFamily="34" charset="0"/>
                <a:cs typeface="Times New Roman" panose="02020603050405020304" pitchFamily="18" charset="0"/>
              </a:rPr>
              <a:t>A</a:t>
            </a:r>
            <a:r>
              <a:rPr lang="en-US" sz="1300" dirty="0">
                <a:effectLst/>
                <a:latin typeface="Calibri" panose="020F0502020204030204" pitchFamily="34" charset="0"/>
                <a:ea typeface="Calibri" panose="020F0502020204030204" pitchFamily="34" charset="0"/>
                <a:cs typeface="Times New Roman" panose="02020603050405020304" pitchFamily="18" charset="0"/>
              </a:rPr>
              <a:t>t the end of the month for a lease that begins on the 1</a:t>
            </a:r>
            <a:r>
              <a:rPr lang="en-US" sz="1300" baseline="30000" dirty="0">
                <a:effectLst/>
                <a:latin typeface="Calibri" panose="020F0502020204030204" pitchFamily="34" charset="0"/>
                <a:ea typeface="Calibri" panose="020F0502020204030204" pitchFamily="34" charset="0"/>
                <a:cs typeface="Times New Roman" panose="02020603050405020304" pitchFamily="18" charset="0"/>
              </a:rPr>
              <a:t>st</a:t>
            </a:r>
            <a:r>
              <a:rPr lang="en-US" sz="1300" dirty="0">
                <a:effectLst/>
                <a:latin typeface="Calibri" panose="020F0502020204030204" pitchFamily="34" charset="0"/>
                <a:ea typeface="Calibri" panose="020F0502020204030204" pitchFamily="34" charset="0"/>
                <a:cs typeface="Times New Roman" panose="02020603050405020304" pitchFamily="18" charset="0"/>
              </a:rPr>
              <a:t>. </a:t>
            </a:r>
          </a:p>
          <a:p>
            <a:pPr>
              <a:lnSpc>
                <a:spcPct val="110000"/>
              </a:lnSpc>
            </a:pPr>
            <a:r>
              <a:rPr lang="en-US" sz="1300" dirty="0">
                <a:latin typeface="Calibri" panose="020F0502020204030204" pitchFamily="34" charset="0"/>
                <a:cs typeface="Times New Roman" panose="02020603050405020304" pitchFamily="18" charset="0"/>
              </a:rPr>
              <a:t>The landlord cannot accept rent after the notice of termination expires or a new term begins.</a:t>
            </a:r>
            <a:endParaRPr lang="en-US" sz="1300" dirty="0"/>
          </a:p>
        </p:txBody>
      </p:sp>
      <p:pic>
        <p:nvPicPr>
          <p:cNvPr id="14" name="Picture 13">
            <a:extLst>
              <a:ext uri="{FF2B5EF4-FFF2-40B4-BE49-F238E27FC236}">
                <a16:creationId xmlns:a16="http://schemas.microsoft.com/office/drawing/2014/main" id="{DCC0100C-A457-45B1-8A8B-8740F43EC158}"/>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t="1538" b="-1538"/>
          <a:stretch/>
        </p:blipFill>
        <p:spPr bwMode="black">
          <a:xfrm>
            <a:off x="0" y="6126480"/>
            <a:ext cx="12192000" cy="742950"/>
          </a:xfrm>
          <a:prstGeom prst="rect">
            <a:avLst/>
          </a:prstGeom>
        </p:spPr>
      </p:pic>
      <p:pic>
        <p:nvPicPr>
          <p:cNvPr id="4" name="Picture 3">
            <a:extLst>
              <a:ext uri="{FF2B5EF4-FFF2-40B4-BE49-F238E27FC236}">
                <a16:creationId xmlns:a16="http://schemas.microsoft.com/office/drawing/2014/main" id="{A437B4EF-E6D3-8618-F39F-DBBF9689325A}"/>
              </a:ext>
            </a:extLst>
          </p:cNvPr>
          <p:cNvPicPr>
            <a:picLocks noChangeAspect="1"/>
          </p:cNvPicPr>
          <p:nvPr/>
        </p:nvPicPr>
        <p:blipFill>
          <a:blip r:embed="rId4"/>
          <a:stretch>
            <a:fillRect/>
          </a:stretch>
        </p:blipFill>
        <p:spPr>
          <a:xfrm>
            <a:off x="648833" y="2607425"/>
            <a:ext cx="2893573" cy="2854928"/>
          </a:xfrm>
          <a:prstGeom prst="rect">
            <a:avLst/>
          </a:prstGeom>
        </p:spPr>
      </p:pic>
    </p:spTree>
    <p:extLst>
      <p:ext uri="{BB962C8B-B14F-4D97-AF65-F5344CB8AC3E}">
        <p14:creationId xmlns:p14="http://schemas.microsoft.com/office/powerpoint/2010/main" val="2223932588"/>
      </p:ext>
    </p:extLst>
  </p:cSld>
  <p:clrMapOvr>
    <a:overrideClrMapping bg1="dk1" tx1="lt1" bg2="dk2" tx2="lt2" accent1="accent1" accent2="accent2" accent3="accent3" accent4="accent4" accent5="accent5" accent6="accent6" hlink="hlink" folHlink="folHlink"/>
  </p:clrMapOvr>
</p:sld>
</file>

<file path=ppt/theme/theme1.xml><?xml version="1.0" encoding="utf-8"?>
<a:theme xmlns:a="http://schemas.openxmlformats.org/drawingml/2006/main" name="Gallery">
  <a:themeElements>
    <a:clrScheme name="Gallery">
      <a:dk1>
        <a:sysClr val="windowText" lastClr="000000"/>
      </a:dk1>
      <a:lt1>
        <a:sysClr val="window" lastClr="FFFFFF"/>
      </a:lt1>
      <a:dk2>
        <a:srgbClr val="454545"/>
      </a:dk2>
      <a:lt2>
        <a:srgbClr val="DFDBD5"/>
      </a:lt2>
      <a:accent1>
        <a:srgbClr val="B71E42"/>
      </a:accent1>
      <a:accent2>
        <a:srgbClr val="DE478E"/>
      </a:accent2>
      <a:accent3>
        <a:srgbClr val="BC72F0"/>
      </a:accent3>
      <a:accent4>
        <a:srgbClr val="795FAF"/>
      </a:accent4>
      <a:accent5>
        <a:srgbClr val="586EA6"/>
      </a:accent5>
      <a:accent6>
        <a:srgbClr val="6892A0"/>
      </a:accent6>
      <a:hlink>
        <a:srgbClr val="FA2B5C"/>
      </a:hlink>
      <a:folHlink>
        <a:srgbClr val="BC658E"/>
      </a:folHlink>
    </a:clrScheme>
    <a:fontScheme name="Gallery">
      <a:majorFont>
        <a:latin typeface="Gill Sans MT" panose="020B0502020104020203"/>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Gill Sans MT" panose="020B0502020104020203"/>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Gallery">
      <a:fillStyleLst>
        <a:solidFill>
          <a:schemeClr val="phClr"/>
        </a:solidFill>
        <a:gradFill rotWithShape="1">
          <a:gsLst>
            <a:gs pos="0">
              <a:schemeClr val="phClr">
                <a:tint val="54000"/>
                <a:alpha val="100000"/>
                <a:satMod val="105000"/>
                <a:lumMod val="110000"/>
              </a:schemeClr>
            </a:gs>
            <a:gs pos="100000">
              <a:schemeClr val="phClr">
                <a:tint val="78000"/>
                <a:alpha val="92000"/>
                <a:satMod val="109000"/>
                <a:lumMod val="100000"/>
              </a:schemeClr>
            </a:gs>
          </a:gsLst>
          <a:lin ang="5400000" scaled="0"/>
        </a:gradFill>
        <a:gradFill rotWithShape="1">
          <a:gsLst>
            <a:gs pos="0">
              <a:schemeClr val="phClr">
                <a:tint val="98000"/>
                <a:satMod val="110000"/>
                <a:lumMod val="104000"/>
              </a:schemeClr>
            </a:gs>
            <a:gs pos="69000">
              <a:schemeClr val="phClr">
                <a:shade val="88000"/>
                <a:satMod val="130000"/>
                <a:lumMod val="92000"/>
              </a:schemeClr>
            </a:gs>
            <a:gs pos="100000">
              <a:schemeClr val="phClr">
                <a:shade val="78000"/>
                <a:satMod val="130000"/>
                <a:lumMod val="92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effectStyle>
        <a:effectStyle>
          <a:effectLst>
            <a:outerShdw blurRad="50800" dist="50800" dir="5400000" sx="96000" sy="96000" rotWithShape="0">
              <a:srgbClr val="000000">
                <a:alpha val="48000"/>
              </a:srgbClr>
            </a:outerShdw>
          </a:effectLst>
          <a:scene3d>
            <a:camera prst="orthographicFront">
              <a:rot lat="0" lon="0" rev="0"/>
            </a:camera>
            <a:lightRig rig="balanced" dir="t">
              <a:rot lat="0" lon="0" rev="1080000"/>
            </a:lightRig>
          </a:scene3d>
          <a:sp3d>
            <a:bevelT w="38100" h="12700" prst="softRound"/>
          </a:sp3d>
        </a:effectStyle>
      </a:effectStyleLst>
      <a:bgFillStyleLst>
        <a:solidFill>
          <a:schemeClr val="phClr"/>
        </a:solidFill>
        <a:solidFill>
          <a:schemeClr val="phClr"/>
        </a:solidFill>
        <a:gradFill rotWithShape="1">
          <a:gsLst>
            <a:gs pos="0">
              <a:schemeClr val="phClr">
                <a:tint val="94000"/>
                <a:satMod val="80000"/>
                <a:lumMod val="106000"/>
              </a:schemeClr>
            </a:gs>
            <a:gs pos="100000">
              <a:schemeClr val="phClr">
                <a:shade val="8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Gallery" id="{BBFCD31E-59A1-489D-B089-A3EAD7CAE12E}" vid="{F5E91637-A7B6-4E27-B710-77DA7014EE1E}"/>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emplate>TM10001114[[fn=Gallery]]</Template>
  <TotalTime>547</TotalTime>
  <Words>1001</Words>
  <Application>Microsoft Office PowerPoint</Application>
  <PresentationFormat>Widescreen</PresentationFormat>
  <Paragraphs>88</Paragraphs>
  <Slides>16</Slides>
  <Notes>2</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16</vt:i4>
      </vt:variant>
    </vt:vector>
  </HeadingPairs>
  <TitlesOfParts>
    <vt:vector size="22" baseType="lpstr">
      <vt:lpstr>Aptos</vt:lpstr>
      <vt:lpstr>Arial</vt:lpstr>
      <vt:lpstr>Calibri</vt:lpstr>
      <vt:lpstr>Courier New</vt:lpstr>
      <vt:lpstr>Gill Sans MT</vt:lpstr>
      <vt:lpstr>Gallery</vt:lpstr>
      <vt:lpstr>Guidelines for legal Evictions </vt:lpstr>
      <vt:lpstr>Introduction</vt:lpstr>
      <vt:lpstr>Notices for non-payment of rent</vt:lpstr>
      <vt:lpstr>RPL § 235-E notice</vt:lpstr>
      <vt:lpstr>RPL § 235-E notice</vt:lpstr>
      <vt:lpstr>RPAPL 711(2) Notice </vt:lpstr>
      <vt:lpstr>30 day notice requirements</vt:lpstr>
      <vt:lpstr>RPAPL 711(2) Notice </vt:lpstr>
      <vt:lpstr>Violations of the lease agreement      </vt:lpstr>
      <vt:lpstr>Commencing an eviction proceeding</vt:lpstr>
      <vt:lpstr>Notice of petition</vt:lpstr>
      <vt:lpstr>Petition</vt:lpstr>
      <vt:lpstr>Petition</vt:lpstr>
      <vt:lpstr>Other required court documents/ Notices</vt:lpstr>
      <vt:lpstr>When you must use a process server/ disinterested third party</vt:lpstr>
      <vt:lpstr>Questions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LANDLORD Tenant Basics</dc:title>
  <dc:creator>Robert Sponzo</dc:creator>
  <cp:lastModifiedBy>Rhiannon Gifford</cp:lastModifiedBy>
  <cp:revision>22</cp:revision>
  <cp:lastPrinted>2023-05-01T20:24:54Z</cp:lastPrinted>
  <dcterms:created xsi:type="dcterms:W3CDTF">2023-01-17T14:08:22Z</dcterms:created>
  <dcterms:modified xsi:type="dcterms:W3CDTF">2025-10-29T20:08:30Z</dcterms:modified>
</cp:coreProperties>
</file>